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85"/>
  </p:notesMasterIdLst>
  <p:sldIdLst>
    <p:sldId id="256" r:id="rId4"/>
    <p:sldId id="430" r:id="rId5"/>
    <p:sldId id="431" r:id="rId6"/>
    <p:sldId id="432" r:id="rId7"/>
    <p:sldId id="356" r:id="rId8"/>
    <p:sldId id="408" r:id="rId9"/>
    <p:sldId id="412" r:id="rId10"/>
    <p:sldId id="426" r:id="rId11"/>
    <p:sldId id="427" r:id="rId12"/>
    <p:sldId id="428" r:id="rId13"/>
    <p:sldId id="429" r:id="rId14"/>
    <p:sldId id="413" r:id="rId15"/>
    <p:sldId id="414" r:id="rId16"/>
    <p:sldId id="415" r:id="rId17"/>
    <p:sldId id="434" r:id="rId18"/>
    <p:sldId id="436" r:id="rId19"/>
    <p:sldId id="448" r:id="rId20"/>
    <p:sldId id="437" r:id="rId21"/>
    <p:sldId id="438" r:id="rId22"/>
    <p:sldId id="439" r:id="rId23"/>
    <p:sldId id="435" r:id="rId24"/>
    <p:sldId id="422" r:id="rId25"/>
    <p:sldId id="341" r:id="rId26"/>
    <p:sldId id="342" r:id="rId27"/>
    <p:sldId id="447" r:id="rId28"/>
    <p:sldId id="343" r:id="rId29"/>
    <p:sldId id="344" r:id="rId30"/>
    <p:sldId id="441" r:id="rId31"/>
    <p:sldId id="345" r:id="rId32"/>
    <p:sldId id="346" r:id="rId33"/>
    <p:sldId id="347" r:id="rId34"/>
    <p:sldId id="348" r:id="rId35"/>
    <p:sldId id="349" r:id="rId36"/>
    <p:sldId id="350" r:id="rId37"/>
    <p:sldId id="440" r:id="rId38"/>
    <p:sldId id="351" r:id="rId39"/>
    <p:sldId id="352" r:id="rId40"/>
    <p:sldId id="390" r:id="rId41"/>
    <p:sldId id="410" r:id="rId42"/>
    <p:sldId id="355" r:id="rId43"/>
    <p:sldId id="357" r:id="rId44"/>
    <p:sldId id="358" r:id="rId45"/>
    <p:sldId id="359" r:id="rId46"/>
    <p:sldId id="360" r:id="rId47"/>
    <p:sldId id="362" r:id="rId48"/>
    <p:sldId id="363" r:id="rId49"/>
    <p:sldId id="364" r:id="rId50"/>
    <p:sldId id="366" r:id="rId51"/>
    <p:sldId id="365" r:id="rId52"/>
    <p:sldId id="367" r:id="rId53"/>
    <p:sldId id="368" r:id="rId54"/>
    <p:sldId id="369" r:id="rId55"/>
    <p:sldId id="370" r:id="rId56"/>
    <p:sldId id="385" r:id="rId57"/>
    <p:sldId id="371" r:id="rId58"/>
    <p:sldId id="372" r:id="rId59"/>
    <p:sldId id="284" r:id="rId60"/>
    <p:sldId id="286" r:id="rId61"/>
    <p:sldId id="287" r:id="rId62"/>
    <p:sldId id="288" r:id="rId63"/>
    <p:sldId id="289" r:id="rId64"/>
    <p:sldId id="290" r:id="rId65"/>
    <p:sldId id="292" r:id="rId66"/>
    <p:sldId id="295" r:id="rId67"/>
    <p:sldId id="391" r:id="rId68"/>
    <p:sldId id="299" r:id="rId69"/>
    <p:sldId id="442" r:id="rId70"/>
    <p:sldId id="444" r:id="rId71"/>
    <p:sldId id="443" r:id="rId72"/>
    <p:sldId id="445" r:id="rId73"/>
    <p:sldId id="297" r:id="rId74"/>
    <p:sldId id="425" r:id="rId75"/>
    <p:sldId id="411" r:id="rId76"/>
    <p:sldId id="407" r:id="rId77"/>
    <p:sldId id="387" r:id="rId78"/>
    <p:sldId id="406" r:id="rId79"/>
    <p:sldId id="298" r:id="rId80"/>
    <p:sldId id="405" r:id="rId81"/>
    <p:sldId id="404" r:id="rId82"/>
    <p:sldId id="433" r:id="rId83"/>
    <p:sldId id="403"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01B"/>
    <a:srgbClr val="00FD00"/>
    <a:srgbClr val="00D400"/>
    <a:srgbClr val="D73735"/>
    <a:srgbClr val="32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1" autoAdjust="0"/>
    <p:restoredTop sz="94660"/>
  </p:normalViewPr>
  <p:slideViewPr>
    <p:cSldViewPr snapToGrid="0" snapToObjects="1">
      <p:cViewPr varScale="1">
        <p:scale>
          <a:sx n="121" d="100"/>
          <a:sy n="121" d="100"/>
        </p:scale>
        <p:origin x="1550"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12CC-B210-6D49-9F8B-473B8BB00FD7}"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B0562-DE82-D246-8CCE-133B6CBAF540}" type="slidenum">
              <a:rPr lang="en-US" smtClean="0"/>
              <a:t>‹#›</a:t>
            </a:fld>
            <a:endParaRPr lang="en-US"/>
          </a:p>
        </p:txBody>
      </p:sp>
    </p:spTree>
    <p:extLst>
      <p:ext uri="{BB962C8B-B14F-4D97-AF65-F5344CB8AC3E}">
        <p14:creationId xmlns:p14="http://schemas.microsoft.com/office/powerpoint/2010/main" val="297067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Fragment sizes differ</a:t>
            </a:r>
            <a:r>
              <a:rPr lang="en-US" baseline="0" dirty="0" smtClean="0"/>
              <a:t> for different </a:t>
            </a:r>
            <a:r>
              <a:rPr lang="en-US" baseline="0" dirty="0" err="1" smtClean="0"/>
              <a:t>seq</a:t>
            </a:r>
            <a:r>
              <a:rPr lang="en-US" baseline="0" dirty="0" smtClean="0"/>
              <a:t> platforms.</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54062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tube per 2 sequences with Sanger and cloning.  Not so bad if you only want 100 sequences.  What if you</a:t>
            </a:r>
            <a:r>
              <a:rPr lang="en-US" baseline="0" dirty="0" smtClean="0"/>
              <a:t> want 1 million?</a:t>
            </a:r>
            <a:endParaRPr lang="en-US" dirty="0" smtClean="0"/>
          </a:p>
        </p:txBody>
      </p:sp>
      <p:sp>
        <p:nvSpPr>
          <p:cNvPr id="4" name="Slide Number Placeholder 3"/>
          <p:cNvSpPr>
            <a:spLocks noGrp="1"/>
          </p:cNvSpPr>
          <p:nvPr>
            <p:ph type="sldNum" sz="quarter" idx="10"/>
          </p:nvPr>
        </p:nvSpPr>
        <p:spPr/>
        <p:txBody>
          <a:bodyPr/>
          <a:lstStyle/>
          <a:p>
            <a:fld id="{9B6B0562-DE82-D246-8CCE-133B6CBAF540}" type="slidenum">
              <a:rPr lang="en-US" smtClean="0"/>
              <a:t>24</a:t>
            </a:fld>
            <a:endParaRPr lang="en-US"/>
          </a:p>
        </p:txBody>
      </p:sp>
    </p:spTree>
    <p:extLst>
      <p:ext uri="{BB962C8B-B14F-4D97-AF65-F5344CB8AC3E}">
        <p14:creationId xmlns:p14="http://schemas.microsoft.com/office/powerpoint/2010/main" val="400583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tube per 2 sequences with Sanger and cloning.  Not so bad if you only want 100 sequences.  What if you</a:t>
            </a:r>
            <a:r>
              <a:rPr lang="en-US" baseline="0" dirty="0" smtClean="0"/>
              <a:t> want 1 million?</a:t>
            </a:r>
            <a:endParaRPr lang="en-US" dirty="0" smtClean="0"/>
          </a:p>
        </p:txBody>
      </p:sp>
      <p:sp>
        <p:nvSpPr>
          <p:cNvPr id="4" name="Slide Number Placeholder 3"/>
          <p:cNvSpPr>
            <a:spLocks noGrp="1"/>
          </p:cNvSpPr>
          <p:nvPr>
            <p:ph type="sldNum" sz="quarter" idx="10"/>
          </p:nvPr>
        </p:nvSpPr>
        <p:spPr/>
        <p:txBody>
          <a:bodyPr/>
          <a:lstStyle/>
          <a:p>
            <a:fld id="{9B6B0562-DE82-D246-8CCE-133B6CBAF540}" type="slidenum">
              <a:rPr lang="en-US" smtClean="0"/>
              <a:t>25</a:t>
            </a:fld>
            <a:endParaRPr lang="en-US"/>
          </a:p>
        </p:txBody>
      </p:sp>
    </p:spTree>
    <p:extLst>
      <p:ext uri="{BB962C8B-B14F-4D97-AF65-F5344CB8AC3E}">
        <p14:creationId xmlns:p14="http://schemas.microsoft.com/office/powerpoint/2010/main" val="400583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to be done in</a:t>
            </a:r>
            <a:r>
              <a:rPr lang="en-US" baseline="0" dirty="0" smtClean="0"/>
              <a:t> a single tube per </a:t>
            </a:r>
            <a:r>
              <a:rPr lang="en-US" baseline="0" dirty="0" err="1" smtClean="0"/>
              <a:t>rxn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smtClean="0"/>
              <a:t>35</a:t>
            </a:fld>
            <a:endParaRPr lang="en-US"/>
          </a:p>
        </p:txBody>
      </p:sp>
    </p:spTree>
    <p:extLst>
      <p:ext uri="{BB962C8B-B14F-4D97-AF65-F5344CB8AC3E}">
        <p14:creationId xmlns:p14="http://schemas.microsoft.com/office/powerpoint/2010/main" val="170245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Amazing</a:t>
            </a:r>
            <a:r>
              <a:rPr lang="en-US" baseline="0" dirty="0" smtClean="0"/>
              <a:t> growth in info and concurrent drop in price.</a:t>
            </a:r>
          </a:p>
          <a:p>
            <a:r>
              <a:rPr lang="en-US" baseline="0" dirty="0" smtClean="0"/>
              <a:t>Story about 1 base thesis.</a:t>
            </a:r>
          </a:p>
          <a:p>
            <a:r>
              <a:rPr lang="en-US" baseline="0" dirty="0" smtClean="0"/>
              <a:t>Now 1/1000 cent per base.</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smtClean="0"/>
              <a:t>75</a:t>
            </a:fld>
            <a:endParaRPr lang="en-US"/>
          </a:p>
        </p:txBody>
      </p:sp>
    </p:spTree>
    <p:extLst>
      <p:ext uri="{BB962C8B-B14F-4D97-AF65-F5344CB8AC3E}">
        <p14:creationId xmlns:p14="http://schemas.microsoft.com/office/powerpoint/2010/main" val="379295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405299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5784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26826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92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274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118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505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03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702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828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381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03996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3438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716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756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10" name="Slide Number Placeholder 9"/>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396919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38841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96725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752505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723176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1731712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Date Placeholder 1"/>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4" name="Slide Number Placeholder 3"/>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36951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863EE-AA4A-504E-AABD-472E32CE91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1307043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969633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ill Sans MT"/>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61678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629572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5607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863EE-AA4A-504E-AABD-472E32CE91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148919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863EE-AA4A-504E-AABD-472E32CE9119}"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51923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863EE-AA4A-504E-AABD-472E32CE9119}"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74391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863EE-AA4A-504E-AABD-472E32CE9119}"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71517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863EE-AA4A-504E-AABD-472E32CE91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29795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863EE-AA4A-504E-AABD-472E32CE91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96009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863EE-AA4A-504E-AABD-472E32CE9119}" type="datetimeFigureOut">
              <a:rPr lang="en-US" smtClean="0"/>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FA27D-6860-A04D-B631-3D6390A3710D}" type="slidenum">
              <a:rPr lang="en-US" smtClean="0"/>
              <a:t>‹#›</a:t>
            </a:fld>
            <a:endParaRPr lang="en-US"/>
          </a:p>
        </p:txBody>
      </p:sp>
    </p:spTree>
    <p:extLst>
      <p:ext uri="{BB962C8B-B14F-4D97-AF65-F5344CB8AC3E}">
        <p14:creationId xmlns:p14="http://schemas.microsoft.com/office/powerpoint/2010/main" val="283720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76992-8450-AE45-86A5-6BF74140C816}" type="datetimeFigureOut">
              <a:rPr lang="en-US">
                <a:solidFill>
                  <a:prstClr val="black">
                    <a:tint val="75000"/>
                  </a:prstClr>
                </a:solidFill>
                <a:latin typeface="Calibri"/>
              </a:rPr>
              <a:pPr/>
              <a:t>4/27/2015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89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ED68DEBC-277F-E341-AEA7-A3AF9B371FD3}" type="datetimeFigureOut">
              <a:rPr lang="en-US" smtClean="0">
                <a:solidFill>
                  <a:srgbClr val="E7DEC9">
                    <a:shade val="50000"/>
                    <a:satMod val="200000"/>
                  </a:srgbClr>
                </a:solidFill>
                <a:latin typeface="Gill Sans MT"/>
              </a:rPr>
              <a:pPr/>
              <a:t>4/27/2015</a:t>
            </a:fld>
            <a:endParaRPr lang="en-US">
              <a:solidFill>
                <a:srgbClr val="E7DEC9">
                  <a:shade val="50000"/>
                  <a:satMod val="20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solidFill>
                <a:srgbClr val="E7DEC9">
                  <a:shade val="50000"/>
                  <a:satMod val="20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358246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hyperlink" Target="http://www.nanoporetech.com/technology/minion-a-miniaturised-sensing-instrument"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623203"/>
            <a:ext cx="6812507" cy="1077218"/>
          </a:xfrm>
          <a:prstGeom prst="rect">
            <a:avLst/>
          </a:prstGeom>
          <a:noFill/>
        </p:spPr>
        <p:txBody>
          <a:bodyPr wrap="square" rtlCol="0">
            <a:spAutoFit/>
          </a:bodyPr>
          <a:lstStyle/>
          <a:p>
            <a:r>
              <a:rPr lang="en-US" sz="3200" b="1" dirty="0" smtClean="0">
                <a:solidFill>
                  <a:prstClr val="black"/>
                </a:solidFill>
                <a:latin typeface="Century Gothic"/>
                <a:cs typeface="Century Gothic"/>
              </a:rPr>
              <a:t>The past, present, and future of DNA sequencing</a:t>
            </a:r>
            <a:endParaRPr lang="en-US" sz="3200" b="1" dirty="0">
              <a:solidFill>
                <a:prstClr val="black"/>
              </a:solidFill>
              <a:latin typeface="Century Gothic"/>
              <a:cs typeface="Century Gothic"/>
            </a:endParaRPr>
          </a:p>
        </p:txBody>
      </p:sp>
      <p:sp>
        <p:nvSpPr>
          <p:cNvPr id="6" name="TextBox 5"/>
          <p:cNvSpPr txBox="1"/>
          <p:nvPr/>
        </p:nvSpPr>
        <p:spPr>
          <a:xfrm>
            <a:off x="1943809" y="2758883"/>
            <a:ext cx="1420882" cy="369332"/>
          </a:xfrm>
          <a:prstGeom prst="rect">
            <a:avLst/>
          </a:prstGeom>
          <a:noFill/>
        </p:spPr>
        <p:txBody>
          <a:bodyPr wrap="none" rtlCol="0">
            <a:spAutoFit/>
          </a:bodyPr>
          <a:lstStyle/>
          <a:p>
            <a:r>
              <a:rPr lang="en-US" dirty="0" smtClean="0">
                <a:solidFill>
                  <a:prstClr val="black"/>
                </a:solidFill>
                <a:latin typeface="Century Gothic"/>
                <a:cs typeface="Century Gothic"/>
              </a:rPr>
              <a:t>Dan </a:t>
            </a:r>
            <a:r>
              <a:rPr lang="en-US" dirty="0">
                <a:solidFill>
                  <a:prstClr val="black"/>
                </a:solidFill>
                <a:latin typeface="Century Gothic"/>
                <a:cs typeface="Century Gothic"/>
              </a:rPr>
              <a:t>Russell</a:t>
            </a:r>
          </a:p>
        </p:txBody>
      </p:sp>
    </p:spTree>
    <p:extLst>
      <p:ext uri="{BB962C8B-B14F-4D97-AF65-F5344CB8AC3E}">
        <p14:creationId xmlns:p14="http://schemas.microsoft.com/office/powerpoint/2010/main" val="22960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5919542"/>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46800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6151455"/>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r>
                        <a:rPr lang="en-US" dirty="0" smtClean="0"/>
                        <a:t>~200 bp</a:t>
                      </a:r>
                      <a:endParaRPr lang="en-US" dirty="0"/>
                    </a:p>
                  </a:txBody>
                  <a:tcPr anchor="ctr"/>
                </a:tc>
              </a:tr>
            </a:tbl>
          </a:graphicData>
        </a:graphic>
      </p:graphicFrame>
      <p:sp>
        <p:nvSpPr>
          <p:cNvPr id="4" name="TextBox 3"/>
          <p:cNvSpPr txBox="1"/>
          <p:nvPr/>
        </p:nvSpPr>
        <p:spPr>
          <a:xfrm>
            <a:off x="1943809" y="4027498"/>
            <a:ext cx="7037631" cy="1569660"/>
          </a:xfrm>
          <a:prstGeom prst="rect">
            <a:avLst/>
          </a:prstGeom>
          <a:noFill/>
        </p:spPr>
        <p:txBody>
          <a:bodyPr wrap="square" rtlCol="0">
            <a:spAutoFit/>
          </a:bodyPr>
          <a:lstStyle/>
          <a:p>
            <a:r>
              <a:rPr lang="en-US" sz="2400" b="1" dirty="0" smtClean="0">
                <a:solidFill>
                  <a:prstClr val="black"/>
                </a:solidFill>
                <a:latin typeface="Century Gothic"/>
                <a:cs typeface="Century Gothic"/>
              </a:rPr>
              <a:t>But…</a:t>
            </a:r>
          </a:p>
          <a:p>
            <a:pPr marL="457200" indent="-457200">
              <a:buFont typeface="Arial"/>
              <a:buChar char="•"/>
            </a:pPr>
            <a:r>
              <a:rPr lang="en-US" sz="2400" dirty="0" smtClean="0">
                <a:solidFill>
                  <a:prstClr val="black"/>
                </a:solidFill>
                <a:cs typeface="Century Gothic"/>
              </a:rPr>
              <a:t>Phage Genome: 30,000 to 500,000 bp</a:t>
            </a:r>
          </a:p>
          <a:p>
            <a:pPr marL="457200" indent="-457200">
              <a:buFont typeface="Arial"/>
              <a:buChar char="•"/>
            </a:pPr>
            <a:r>
              <a:rPr lang="en-US" sz="2400" dirty="0" smtClean="0">
                <a:solidFill>
                  <a:prstClr val="black"/>
                </a:solidFill>
                <a:cs typeface="Century Gothic"/>
              </a:rPr>
              <a:t>Bacteria: Several million bp</a:t>
            </a:r>
          </a:p>
          <a:p>
            <a:pPr marL="457200" indent="-457200">
              <a:buFont typeface="Arial"/>
              <a:buChar char="•"/>
            </a:pPr>
            <a:r>
              <a:rPr lang="en-US" sz="2400" dirty="0" smtClean="0">
                <a:solidFill>
                  <a:prstClr val="black"/>
                </a:solidFill>
                <a:cs typeface="Century Gothic"/>
              </a:rPr>
              <a:t>Human: 3 billion bp</a:t>
            </a:r>
          </a:p>
        </p:txBody>
      </p:sp>
    </p:spTree>
    <p:extLst>
      <p:ext uri="{BB962C8B-B14F-4D97-AF65-F5344CB8AC3E}">
        <p14:creationId xmlns:p14="http://schemas.microsoft.com/office/powerpoint/2010/main" val="33168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grpSp>
        <p:nvGrpSpPr>
          <p:cNvPr id="15" name="Group 14"/>
          <p:cNvGrpSpPr/>
          <p:nvPr/>
        </p:nvGrpSpPr>
        <p:grpSpPr>
          <a:xfrm>
            <a:off x="1828800" y="1828800"/>
            <a:ext cx="6477000" cy="458788"/>
            <a:chOff x="1828800" y="1828800"/>
            <a:chExt cx="6477000" cy="458788"/>
          </a:xfrm>
        </p:grpSpPr>
        <p:cxnSp>
          <p:nvCxnSpPr>
            <p:cNvPr id="7" name="Straight Connector 6"/>
            <p:cNvCxnSpPr/>
            <p:nvPr/>
          </p:nvCxnSpPr>
          <p:spPr>
            <a:xfrm>
              <a:off x="1981200" y="18288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28800" y="19812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81200" y="21336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3600" y="22860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sp>
        <p:nvSpPr>
          <p:cNvPr id="13" name="Subtitle 2"/>
          <p:cNvSpPr txBox="1">
            <a:spLocks/>
          </p:cNvSpPr>
          <p:nvPr/>
        </p:nvSpPr>
        <p:spPr>
          <a:xfrm>
            <a:off x="1059180" y="2971800"/>
            <a:ext cx="265557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Complete g</a:t>
            </a:r>
            <a:r>
              <a:rPr lang="en-US" sz="1730" dirty="0" err="1">
                <a:solidFill>
                  <a:prstClr val="black"/>
                </a:solidFill>
                <a:latin typeface="Gill Sans MT"/>
              </a:rPr>
              <a:t>enome copies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17" name="Group 16"/>
          <p:cNvGrpSpPr/>
          <p:nvPr/>
        </p:nvGrpSpPr>
        <p:grpSpPr>
          <a:xfrm>
            <a:off x="1600200" y="1823242"/>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Tree>
    <p:extLst>
      <p:ext uri="{BB962C8B-B14F-4D97-AF65-F5344CB8AC3E}">
        <p14:creationId xmlns:p14="http://schemas.microsoft.com/office/powerpoint/2010/main" val="26730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hold" nodeType="clickEffect">
                                  <p:stCondLst>
                                    <p:cond delay="500"/>
                                  </p:stCondLst>
                                  <p:childTnLst>
                                    <p:animClr clrSpc="rgb" dir="cw">
                                      <p:cBhvr override="childStyle">
                                        <p:cTn id="22" dur="250" autoRev="1" fill="remove"/>
                                        <p:tgtEl>
                                          <p:spTgt spid="12"/>
                                        </p:tgtEl>
                                        <p:attrNameLst>
                                          <p:attrName>style.color</p:attrName>
                                        </p:attrNameLst>
                                      </p:cBhvr>
                                      <p:to>
                                        <a:srgbClr val="FFFFC4"/>
                                      </p:to>
                                    </p:animClr>
                                    <p:animClr clrSpc="rgb" dir="cw">
                                      <p:cBhvr>
                                        <p:cTn id="23" dur="250" autoRev="1" fill="remove"/>
                                        <p:tgtEl>
                                          <p:spTgt spid="12"/>
                                        </p:tgtEl>
                                        <p:attrNameLst>
                                          <p:attrName>fillcolor</p:attrName>
                                        </p:attrNameLst>
                                      </p:cBhvr>
                                      <p:to>
                                        <a:srgbClr val="FFFFC4"/>
                                      </p:to>
                                    </p:animClr>
                                    <p:set>
                                      <p:cBhvr>
                                        <p:cTn id="24" dur="250" autoRev="1" fill="remove"/>
                                        <p:tgtEl>
                                          <p:spTgt spid="12"/>
                                        </p:tgtEl>
                                        <p:attrNameLst>
                                          <p:attrName>fill.type</p:attrName>
                                        </p:attrNameLst>
                                      </p:cBhvr>
                                      <p:to>
                                        <p:strVal val="solid"/>
                                      </p:to>
                                    </p:set>
                                    <p:set>
                                      <p:cBhvr>
                                        <p:cTn id="25" dur="250" autoRev="1" fill="remove"/>
                                        <p:tgtEl>
                                          <p:spTgt spid="12"/>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2" name="Gunshot"/>
                                        </p:tgtEl>
                                      </p:cMediaNode>
                                    </p:audio>
                                  </p:sub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1000"/>
                            </p:stCondLst>
                            <p:childTnLst>
                              <p:par>
                                <p:cTn id="33" presetID="9" presetClass="exit" presetSubtype="0" fill="hold" grpId="0" nodeType="afterEffect">
                                  <p:stCondLst>
                                    <p:cond delay="50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2000"/>
                            </p:stCondLst>
                            <p:childTnLst>
                              <p:par>
                                <p:cTn id="37" presetID="9" presetClass="entr" presetSubtype="0" fill="hold" grpId="0" nodeType="afterEffect">
                                  <p:stCondLst>
                                    <p:cond delay="50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grpSp>
        <p:nvGrpSpPr>
          <p:cNvPr id="5" name="Group 16"/>
          <p:cNvGrpSpPr/>
          <p:nvPr/>
        </p:nvGrpSpPr>
        <p:grpSpPr>
          <a:xfrm>
            <a:off x="1600200" y="1828800"/>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73" name="Rounded Rectangle 72"/>
          <p:cNvSpPr/>
          <p:nvPr/>
        </p:nvSpPr>
        <p:spPr>
          <a:xfrm>
            <a:off x="2590800" y="5334000"/>
            <a:ext cx="4876800" cy="838200"/>
          </a:xfrm>
          <a:prstGeom prst="roundRect">
            <a:avLst/>
          </a:prstGeom>
          <a:solidFill>
            <a:schemeClr val="bg1">
              <a:lumMod val="95000"/>
            </a:schemeClr>
          </a:solidFill>
          <a:ln>
            <a:solidFill>
              <a:schemeClr val="tx1"/>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dirty="0">
                <a:solidFill>
                  <a:srgbClr val="000000"/>
                </a:solidFill>
                <a:latin typeface="Gill Sans MT"/>
              </a:rPr>
              <a:t>NOT REALLY DONE BY DUCK HUNTERS</a:t>
            </a:r>
          </a:p>
          <a:p>
            <a:pPr algn="ctr"/>
            <a:r>
              <a:rPr lang="en-US" dirty="0" err="1">
                <a:solidFill>
                  <a:srgbClr val="000000"/>
                </a:solidFill>
                <a:latin typeface="Gill Sans MT"/>
              </a:rPr>
              <a:t>Hydroshearing</a:t>
            </a:r>
            <a:r>
              <a:rPr lang="en-US" dirty="0">
                <a:solidFill>
                  <a:srgbClr val="000000"/>
                </a:solidFill>
                <a:latin typeface="Gill Sans MT"/>
              </a:rPr>
              <a:t>, </a:t>
            </a:r>
            <a:r>
              <a:rPr lang="en-US" dirty="0" err="1">
                <a:solidFill>
                  <a:srgbClr val="000000"/>
                </a:solidFill>
                <a:latin typeface="Gill Sans MT"/>
              </a:rPr>
              <a:t>sonication</a:t>
            </a:r>
            <a:r>
              <a:rPr lang="en-US" dirty="0">
                <a:solidFill>
                  <a:srgbClr val="000000"/>
                </a:solidFill>
                <a:latin typeface="Gill Sans MT"/>
              </a:rPr>
              <a:t>, enzymatic shearing</a:t>
            </a:r>
          </a:p>
        </p:txBody>
      </p:sp>
    </p:spTree>
    <p:extLst>
      <p:ext uri="{BB962C8B-B14F-4D97-AF65-F5344CB8AC3E}">
        <p14:creationId xmlns:p14="http://schemas.microsoft.com/office/powerpoint/2010/main" val="120765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6536" y="908695"/>
            <a:ext cx="7406640" cy="384137"/>
          </a:xfrm>
        </p:spPr>
        <p:txBody>
          <a:bodyPr>
            <a:noAutofit/>
          </a:bodyPr>
          <a:lstStyle/>
          <a:p>
            <a:pPr algn="l"/>
            <a:r>
              <a:rPr lang="en-US" sz="2400" dirty="0" smtClean="0"/>
              <a:t>All the King’s horses and all the King’s men…</a:t>
            </a:r>
            <a:endParaRPr lang="en-US" sz="2400" dirty="0"/>
          </a:p>
        </p:txBody>
      </p:sp>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6" name="TextBox 25"/>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 aka</a:t>
            </a:r>
            <a:endParaRPr lang="en-US" sz="3200" b="1" dirty="0">
              <a:solidFill>
                <a:prstClr val="black"/>
              </a:solidFill>
              <a:latin typeface="Century Gothic"/>
              <a:cs typeface="Century Gothic"/>
            </a:endParaRPr>
          </a:p>
        </p:txBody>
      </p:sp>
      <p:grpSp>
        <p:nvGrpSpPr>
          <p:cNvPr id="5" name="Group 4"/>
          <p:cNvGrpSpPr/>
          <p:nvPr/>
        </p:nvGrpSpPr>
        <p:grpSpPr>
          <a:xfrm>
            <a:off x="3684016" y="1359654"/>
            <a:ext cx="2097024" cy="469145"/>
            <a:chOff x="3684016" y="1359654"/>
            <a:chExt cx="2097024" cy="469145"/>
          </a:xfrm>
        </p:grpSpPr>
        <p:sp>
          <p:nvSpPr>
            <p:cNvPr id="24" name="Left Bracket 23"/>
            <p:cNvSpPr/>
            <p:nvPr/>
          </p:nvSpPr>
          <p:spPr>
            <a:xfrm rot="5400000">
              <a:off x="4677561" y="725321"/>
              <a:ext cx="109933" cy="2097024"/>
            </a:xfrm>
            <a:prstGeom prst="leftBracket">
              <a:avLst>
                <a:gd name="adj" fmla="val 38333"/>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 name="TextBox 3"/>
            <p:cNvSpPr txBox="1"/>
            <p:nvPr/>
          </p:nvSpPr>
          <p:spPr>
            <a:xfrm>
              <a:off x="4351528" y="1359654"/>
              <a:ext cx="713394" cy="369332"/>
            </a:xfrm>
            <a:prstGeom prst="rect">
              <a:avLst/>
            </a:prstGeom>
            <a:noFill/>
          </p:spPr>
          <p:txBody>
            <a:bodyPr wrap="none" rtlCol="0">
              <a:spAutoFit/>
            </a:bodyPr>
            <a:lstStyle/>
            <a:p>
              <a:r>
                <a:rPr lang="en-US" dirty="0" smtClean="0">
                  <a:solidFill>
                    <a:schemeClr val="tx1">
                      <a:lumMod val="75000"/>
                      <a:lumOff val="25000"/>
                    </a:schemeClr>
                  </a:solidFill>
                </a:rPr>
                <a:t>17 bp</a:t>
              </a:r>
              <a:endParaRPr lang="en-US" dirty="0">
                <a:solidFill>
                  <a:schemeClr val="tx1">
                    <a:lumMod val="75000"/>
                    <a:lumOff val="25000"/>
                  </a:schemeClr>
                </a:solidFill>
              </a:endParaRPr>
            </a:p>
          </p:txBody>
        </p:sp>
      </p:grpSp>
      <p:grpSp>
        <p:nvGrpSpPr>
          <p:cNvPr id="6" name="Group 5"/>
          <p:cNvGrpSpPr/>
          <p:nvPr/>
        </p:nvGrpSpPr>
        <p:grpSpPr>
          <a:xfrm>
            <a:off x="521208" y="3028950"/>
            <a:ext cx="8104632" cy="488196"/>
            <a:chOff x="521208" y="3028950"/>
            <a:chExt cx="8104632" cy="488196"/>
          </a:xfrm>
        </p:grpSpPr>
        <p:sp>
          <p:nvSpPr>
            <p:cNvPr id="29" name="TextBox 28"/>
            <p:cNvSpPr txBox="1"/>
            <p:nvPr/>
          </p:nvSpPr>
          <p:spPr>
            <a:xfrm>
              <a:off x="4351528" y="3147814"/>
              <a:ext cx="713394" cy="369332"/>
            </a:xfrm>
            <a:prstGeom prst="rect">
              <a:avLst/>
            </a:prstGeom>
            <a:noFill/>
          </p:spPr>
          <p:txBody>
            <a:bodyPr wrap="none" rtlCol="0">
              <a:spAutoFit/>
            </a:bodyPr>
            <a:lstStyle/>
            <a:p>
              <a:r>
                <a:rPr lang="en-US" dirty="0" smtClean="0">
                  <a:solidFill>
                    <a:schemeClr val="tx1">
                      <a:lumMod val="75000"/>
                      <a:lumOff val="25000"/>
                    </a:schemeClr>
                  </a:solidFill>
                </a:rPr>
                <a:t>66 bp</a:t>
              </a:r>
              <a:endParaRPr lang="en-US" dirty="0">
                <a:solidFill>
                  <a:schemeClr val="tx1">
                    <a:lumMod val="75000"/>
                    <a:lumOff val="25000"/>
                  </a:schemeClr>
                </a:solidFill>
              </a:endParaRPr>
            </a:p>
          </p:txBody>
        </p:sp>
        <p:sp>
          <p:nvSpPr>
            <p:cNvPr id="30" name="Left Bracket 29"/>
            <p:cNvSpPr/>
            <p:nvPr/>
          </p:nvSpPr>
          <p:spPr>
            <a:xfrm rot="16200000">
              <a:off x="4513199" y="-963041"/>
              <a:ext cx="120650" cy="8104632"/>
            </a:xfrm>
            <a:prstGeom prst="leftBracket">
              <a:avLst>
                <a:gd name="adj" fmla="val 61666"/>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grpSp>
    </p:spTree>
    <p:extLst>
      <p:ext uri="{BB962C8B-B14F-4D97-AF65-F5344CB8AC3E}">
        <p14:creationId xmlns:p14="http://schemas.microsoft.com/office/powerpoint/2010/main" val="35728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ppt_x"/>
                                          </p:val>
                                        </p:tav>
                                        <p:tav tm="100000">
                                          <p:val>
                                            <p:strVal val="#ppt_x"/>
                                          </p:val>
                                        </p:tav>
                                      </p:tavLst>
                                    </p:anim>
                                    <p:anim calcmode="lin" valueType="num">
                                      <p:cBhvr additive="base">
                                        <p:cTn id="27" dur="20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accel="50000" decel="5000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ppt_x"/>
                                          </p:val>
                                        </p:tav>
                                        <p:tav tm="100000">
                                          <p:val>
                                            <p:strVal val="#ppt_x"/>
                                          </p:val>
                                        </p:tav>
                                      </p:tavLst>
                                    </p:anim>
                                    <p:anim calcmode="lin" valueType="num">
                                      <p:cBhvr additive="base">
                                        <p:cTn id="42" dur="1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90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9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100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par>
                          <p:cTn id="68" fill="hold">
                            <p:stCondLst>
                              <p:cond delay="10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par>
                          <p:cTn id="73" fill="hold">
                            <p:stCondLst>
                              <p:cond delay="11000"/>
                            </p:stCondLst>
                            <p:childTnLst>
                              <p:par>
                                <p:cTn id="74" presetID="2" presetClass="entr" presetSubtype="4" accel="50000" decel="500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6"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Tree>
    <p:extLst>
      <p:ext uri="{BB962C8B-B14F-4D97-AF65-F5344CB8AC3E}">
        <p14:creationId xmlns:p14="http://schemas.microsoft.com/office/powerpoint/2010/main" val="19224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118146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4041648"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390392" y="3139440"/>
            <a:ext cx="1473631" cy="646331"/>
          </a:xfrm>
          <a:prstGeom prst="rect">
            <a:avLst/>
          </a:prstGeom>
          <a:noFill/>
        </p:spPr>
        <p:txBody>
          <a:bodyPr wrap="none" rtlCol="0">
            <a:spAutoFit/>
          </a:bodyPr>
          <a:lstStyle/>
          <a:p>
            <a:pPr algn="ctr"/>
            <a:r>
              <a:rPr lang="en-US" dirty="0" smtClean="0"/>
              <a:t>6x coverage</a:t>
            </a:r>
          </a:p>
          <a:p>
            <a:pPr algn="ctr"/>
            <a:r>
              <a:rPr lang="en-US" dirty="0" smtClean="0"/>
              <a:t>100%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8661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3678505"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085746" y="3139440"/>
            <a:ext cx="1356636" cy="646331"/>
          </a:xfrm>
          <a:prstGeom prst="rect">
            <a:avLst/>
          </a:prstGeom>
          <a:noFill/>
        </p:spPr>
        <p:txBody>
          <a:bodyPr wrap="none" rtlCol="0">
            <a:spAutoFit/>
          </a:bodyPr>
          <a:lstStyle/>
          <a:p>
            <a:pPr algn="ctr"/>
            <a:r>
              <a:rPr lang="en-US" dirty="0"/>
              <a:t>5</a:t>
            </a:r>
            <a:r>
              <a:rPr lang="en-US" dirty="0" smtClean="0"/>
              <a:t>x coverage</a:t>
            </a:r>
          </a:p>
          <a:p>
            <a:pPr algn="ctr"/>
            <a:r>
              <a:rPr lang="en-US" dirty="0" smtClean="0"/>
              <a:t>80%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43432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1489986"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897227" y="3139440"/>
            <a:ext cx="1356636" cy="646331"/>
          </a:xfrm>
          <a:prstGeom prst="rect">
            <a:avLst/>
          </a:prstGeom>
          <a:noFill/>
        </p:spPr>
        <p:txBody>
          <a:bodyPr wrap="none" rtlCol="0">
            <a:spAutoFit/>
          </a:bodyPr>
          <a:lstStyle/>
          <a:p>
            <a:pPr algn="ctr"/>
            <a:r>
              <a:rPr lang="en-US" dirty="0" smtClean="0"/>
              <a:t>2x coverage</a:t>
            </a:r>
          </a:p>
          <a:p>
            <a:pPr algn="ctr"/>
            <a:r>
              <a:rPr lang="en-US" dirty="0"/>
              <a:t>5</a:t>
            </a:r>
            <a:r>
              <a:rPr lang="en-US" dirty="0" smtClean="0"/>
              <a:t>0% identity</a:t>
            </a:r>
            <a:endParaRPr lang="en-US" dirty="0"/>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97295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623203"/>
            <a:ext cx="6812507" cy="1077218"/>
          </a:xfrm>
          <a:prstGeom prst="rect">
            <a:avLst/>
          </a:prstGeom>
          <a:noFill/>
        </p:spPr>
        <p:txBody>
          <a:bodyPr wrap="square" rtlCol="0">
            <a:spAutoFit/>
          </a:bodyPr>
          <a:lstStyle/>
          <a:p>
            <a:r>
              <a:rPr lang="en-US" sz="3200" b="1" dirty="0" smtClean="0">
                <a:solidFill>
                  <a:prstClr val="black"/>
                </a:solidFill>
                <a:latin typeface="Century Gothic"/>
                <a:cs typeface="Century Gothic"/>
              </a:rPr>
              <a:t>The past, present, and future of DNA sequencing*</a:t>
            </a:r>
            <a:endParaRPr lang="en-US" sz="3200" b="1" dirty="0">
              <a:solidFill>
                <a:prstClr val="black"/>
              </a:solidFill>
              <a:latin typeface="Century Gothic"/>
              <a:cs typeface="Century Gothic"/>
            </a:endParaRPr>
          </a:p>
        </p:txBody>
      </p:sp>
      <p:sp>
        <p:nvSpPr>
          <p:cNvPr id="6" name="TextBox 5"/>
          <p:cNvSpPr txBox="1"/>
          <p:nvPr/>
        </p:nvSpPr>
        <p:spPr>
          <a:xfrm>
            <a:off x="1943809" y="2758883"/>
            <a:ext cx="1420882" cy="369332"/>
          </a:xfrm>
          <a:prstGeom prst="rect">
            <a:avLst/>
          </a:prstGeom>
          <a:noFill/>
        </p:spPr>
        <p:txBody>
          <a:bodyPr wrap="none" rtlCol="0">
            <a:spAutoFit/>
          </a:bodyPr>
          <a:lstStyle/>
          <a:p>
            <a:r>
              <a:rPr lang="en-US" dirty="0" smtClean="0">
                <a:solidFill>
                  <a:prstClr val="black"/>
                </a:solidFill>
                <a:latin typeface="Century Gothic"/>
                <a:cs typeface="Century Gothic"/>
              </a:rPr>
              <a:t>Dan </a:t>
            </a:r>
            <a:r>
              <a:rPr lang="en-US" dirty="0">
                <a:solidFill>
                  <a:prstClr val="black"/>
                </a:solidFill>
                <a:latin typeface="Century Gothic"/>
                <a:cs typeface="Century Gothic"/>
              </a:rPr>
              <a:t>Russell</a:t>
            </a:r>
          </a:p>
        </p:txBody>
      </p:sp>
      <p:sp>
        <p:nvSpPr>
          <p:cNvPr id="4" name="TextBox 3"/>
          <p:cNvSpPr txBox="1"/>
          <p:nvPr/>
        </p:nvSpPr>
        <p:spPr>
          <a:xfrm>
            <a:off x="1943809" y="3771428"/>
            <a:ext cx="6812507" cy="1077218"/>
          </a:xfrm>
          <a:prstGeom prst="rect">
            <a:avLst/>
          </a:prstGeom>
          <a:noFill/>
        </p:spPr>
        <p:txBody>
          <a:bodyPr wrap="square" rtlCol="0">
            <a:spAutoFit/>
          </a:bodyPr>
          <a:lstStyle/>
          <a:p>
            <a:r>
              <a:rPr lang="en-US" sz="2400" b="1" dirty="0" smtClean="0">
                <a:solidFill>
                  <a:prstClr val="black"/>
                </a:solidFill>
                <a:latin typeface="Century Gothic"/>
                <a:cs typeface="Century Gothic"/>
              </a:rPr>
              <a:t>*DNA sequencing:</a:t>
            </a:r>
          </a:p>
          <a:p>
            <a:pPr lvl="1"/>
            <a:r>
              <a:rPr lang="en-US" sz="2000" dirty="0">
                <a:solidFill>
                  <a:prstClr val="black"/>
                </a:solidFill>
                <a:latin typeface="Century Gothic"/>
                <a:cs typeface="Century Gothic"/>
              </a:rPr>
              <a:t>D</a:t>
            </a:r>
            <a:r>
              <a:rPr lang="en-US" sz="2000" dirty="0" smtClean="0">
                <a:solidFill>
                  <a:prstClr val="black"/>
                </a:solidFill>
                <a:latin typeface="Century Gothic"/>
                <a:cs typeface="Century Gothic"/>
              </a:rPr>
              <a:t>etermining the number and order of nucleotides that make up a given molecule of DNA.</a:t>
            </a:r>
            <a:endParaRPr lang="en-US" sz="2000" b="1" dirty="0">
              <a:solidFill>
                <a:prstClr val="black"/>
              </a:solidFill>
              <a:latin typeface="Century Gothic"/>
              <a:cs typeface="Century Gothic"/>
            </a:endParaRPr>
          </a:p>
        </p:txBody>
      </p:sp>
    </p:spTree>
    <p:extLst>
      <p:ext uri="{BB962C8B-B14F-4D97-AF65-F5344CB8AC3E}">
        <p14:creationId xmlns:p14="http://schemas.microsoft.com/office/powerpoint/2010/main" val="3835243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8317661"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7749811" y="3139440"/>
            <a:ext cx="1306818" cy="369332"/>
          </a:xfrm>
          <a:prstGeom prst="rect">
            <a:avLst/>
          </a:prstGeom>
          <a:noFill/>
        </p:spPr>
        <p:txBody>
          <a:bodyPr wrap="none" rtlCol="0">
            <a:spAutoFit/>
          </a:bodyPr>
          <a:lstStyle/>
          <a:p>
            <a:pPr algn="ctr"/>
            <a:r>
              <a:rPr lang="en-US" dirty="0"/>
              <a:t>1</a:t>
            </a:r>
            <a:r>
              <a:rPr lang="en-US" dirty="0" smtClean="0"/>
              <a:t>x coverage</a:t>
            </a:r>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3599521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SG4 middle.png"/>
          <p:cNvPicPr>
            <a:picLocks noChangeAspect="1"/>
          </p:cNvPicPr>
          <p:nvPr/>
        </p:nvPicPr>
        <p:blipFill>
          <a:blip r:embed="rId2"/>
          <a:stretch>
            <a:fillRect/>
          </a:stretch>
        </p:blipFill>
        <p:spPr>
          <a:xfrm>
            <a:off x="30480" y="1097280"/>
            <a:ext cx="9090499" cy="4103350"/>
          </a:xfrm>
          <a:prstGeom prst="rect">
            <a:avLst/>
          </a:prstGeom>
        </p:spPr>
      </p:pic>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36586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Assembly</a:t>
            </a:r>
          </a:p>
          <a:p>
            <a:pPr marL="457200" indent="-457200">
              <a:buFont typeface="Arial"/>
              <a:buChar char="•"/>
            </a:pPr>
            <a:r>
              <a:rPr lang="en-US" sz="2400" dirty="0" smtClean="0">
                <a:cs typeface="Century Gothic"/>
              </a:rPr>
              <a:t>The Past: </a:t>
            </a:r>
            <a:r>
              <a:rPr lang="en-US" sz="2400" b="1" dirty="0" smtClean="0">
                <a:cs typeface="Century Gothic"/>
              </a:rPr>
              <a:t>Sanger</a:t>
            </a:r>
          </a:p>
          <a:p>
            <a:pPr marL="457200" indent="-457200">
              <a:buFont typeface="Arial"/>
              <a:buChar char="•"/>
            </a:pPr>
            <a:r>
              <a:rPr lang="en-US" sz="2400" dirty="0" smtClean="0">
                <a:solidFill>
                  <a:srgbClr val="BFBFBF"/>
                </a:solidFill>
                <a:cs typeface="Century Gothic"/>
              </a:rPr>
              <a:t>The Present: Next-Gen (454, </a:t>
            </a:r>
            <a:r>
              <a:rPr lang="en-US" sz="2400" dirty="0" err="1" smtClean="0">
                <a:solidFill>
                  <a:srgbClr val="BFBFBF"/>
                </a:solidFill>
                <a:cs typeface="Century Gothic"/>
              </a:rPr>
              <a:t>Illumina</a:t>
            </a:r>
            <a:r>
              <a:rPr lang="en-US" sz="2400" dirty="0" smtClean="0">
                <a:solidFill>
                  <a:srgbClr val="BFBFBF"/>
                </a:solidFill>
                <a:cs typeface="Century Gothic"/>
              </a:rPr>
              <a:t>, …)</a:t>
            </a:r>
          </a:p>
          <a:p>
            <a:pPr marL="457200" indent="-457200">
              <a:buFont typeface="Arial"/>
              <a:buChar char="•"/>
            </a:pPr>
            <a:r>
              <a:rPr lang="en-US" sz="2400" dirty="0" smtClean="0">
                <a:solidFill>
                  <a:srgbClr val="BFBFBF"/>
                </a:solidFill>
                <a:cs typeface="Century Gothic"/>
              </a:rPr>
              <a:t>The Future: ? (</a:t>
            </a:r>
            <a:r>
              <a:rPr lang="en-US" sz="2400" dirty="0" err="1" smtClean="0">
                <a:solidFill>
                  <a:srgbClr val="BFBFBF"/>
                </a:solidFill>
                <a:cs typeface="Century Gothic"/>
              </a:rPr>
              <a:t>Nanopore</a:t>
            </a:r>
            <a:r>
              <a:rPr lang="en-US" sz="2400" dirty="0" smtClean="0">
                <a:solidFill>
                  <a:srgbClr val="BFBFBF"/>
                </a:solidFill>
                <a:cs typeface="Century Gothic"/>
              </a:rPr>
              <a:t>, </a:t>
            </a:r>
            <a:r>
              <a:rPr lang="en-US" sz="2400" dirty="0" err="1" smtClean="0">
                <a:solidFill>
                  <a:srgbClr val="BFBFBF"/>
                </a:solidFill>
                <a:cs typeface="Century Gothic"/>
              </a:rPr>
              <a:t>MinION</a:t>
            </a:r>
            <a:r>
              <a:rPr lang="en-US" sz="2400" dirty="0" smtClean="0">
                <a:solidFill>
                  <a:srgbClr val="BFBFBF"/>
                </a:solidFill>
                <a:cs typeface="Century Gothic"/>
              </a:rPr>
              <a:t>, Single-molecule)</a:t>
            </a:r>
            <a:endParaRPr lang="en-US" sz="2400" b="1" dirty="0" smtClean="0">
              <a:solidFill>
                <a:srgbClr val="BFBFBF"/>
              </a:solidFill>
              <a:latin typeface="Century Gothic"/>
              <a:cs typeface="Century Gothic"/>
            </a:endParaRPr>
          </a:p>
          <a:p>
            <a:endParaRPr lang="en-US" sz="3200" b="1" dirty="0">
              <a:solidFill>
                <a:srgbClr val="BFBFBF"/>
              </a:solidFill>
              <a:latin typeface="Century Gothic"/>
              <a:cs typeface="Century Gothic"/>
            </a:endParaRPr>
          </a:p>
        </p:txBody>
      </p:sp>
    </p:spTree>
    <p:extLst>
      <p:ext uri="{BB962C8B-B14F-4D97-AF65-F5344CB8AC3E}">
        <p14:creationId xmlns:p14="http://schemas.microsoft.com/office/powerpoint/2010/main" val="368116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095500" y="182324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43100" y="1975642"/>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600200" y="2127248"/>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15300" y="2293940"/>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247900" y="197564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476500" y="212407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58100" y="229552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714500" y="1823242"/>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09900" y="182641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543300" y="182800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152900" y="182959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86300" y="18311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43500" y="1832770"/>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932311" y="183435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590800" y="18248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38900" y="183594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048500" y="183753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467600" y="18391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886700" y="184071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743200" y="197405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29000" y="197802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076700" y="198199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419600" y="19859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62300" y="197723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32311" y="213360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322320" y="228520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172200" y="199072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734300" y="199549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162300" y="212248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38650" y="228838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048500" y="213677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2122484"/>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305800" y="199708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886700" y="213995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32311" y="198914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676900" y="213201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620000" y="2138364"/>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781300" y="228203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048000" y="228361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781800" y="19923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277100" y="19939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556248" y="2135188"/>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962400" y="228679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1534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067300" y="2289176"/>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248400" y="22939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391150" y="229076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705600" y="229711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05350" y="213042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714750" y="212248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029200" y="198755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809750" y="2275678"/>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29300" y="2292352"/>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019800" y="228997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3" name="Subtitle 2"/>
          <p:cNvSpPr txBox="1">
            <a:spLocks/>
          </p:cNvSpPr>
          <p:nvPr/>
        </p:nvSpPr>
        <p:spPr>
          <a:xfrm>
            <a:off x="1432560" y="2667000"/>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2000" dirty="0">
                <a:solidFill>
                  <a:srgbClr val="4F271C">
                    <a:shade val="30000"/>
                    <a:satMod val="150000"/>
                  </a:srgbClr>
                </a:solidFill>
                <a:latin typeface="Gill Sans MT"/>
              </a:rPr>
              <a:t>Fragments were cloned:</a:t>
            </a: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grpSp>
        <p:nvGrpSpPr>
          <p:cNvPr id="76" name="Group 75"/>
          <p:cNvGrpSpPr/>
          <p:nvPr/>
        </p:nvGrpSpPr>
        <p:grpSpPr>
          <a:xfrm>
            <a:off x="1965960" y="3014267"/>
            <a:ext cx="1394460" cy="1557733"/>
            <a:chOff x="1965960" y="3014267"/>
            <a:chExt cx="1394460" cy="1557733"/>
          </a:xfrm>
        </p:grpSpPr>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6044184" y="3014267"/>
            <a:ext cx="1394460" cy="1557733"/>
            <a:chOff x="1965960" y="3014267"/>
            <a:chExt cx="1394460" cy="1557733"/>
          </a:xfrm>
        </p:grpSpPr>
        <p:sp>
          <p:nvSpPr>
            <p:cNvPr id="79" name="Donut 78"/>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2476500"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2251686" y="3188354"/>
            <a:ext cx="4240056" cy="67549"/>
            <a:chOff x="2251686" y="3188354"/>
            <a:chExt cx="4240056" cy="67549"/>
          </a:xfrm>
        </p:grpSpPr>
        <p:sp>
          <p:nvSpPr>
            <p:cNvPr id="96" name="Freeform 95"/>
            <p:cNvSpPr/>
            <p:nvPr/>
          </p:nvSpPr>
          <p:spPr>
            <a:xfrm>
              <a:off x="6343128" y="3188354"/>
              <a:ext cx="148614" cy="67549"/>
            </a:xfrm>
            <a:custGeom>
              <a:avLst/>
              <a:gdLst>
                <a:gd name="connsiteX0" fmla="*/ 0 w 148614"/>
                <a:gd name="connsiteY0" fmla="*/ 67549 h 67549"/>
                <a:gd name="connsiteX1" fmla="*/ 74307 w 148614"/>
                <a:gd name="connsiteY1" fmla="*/ 27020 h 67549"/>
                <a:gd name="connsiteX2" fmla="*/ 148614 w 148614"/>
                <a:gd name="connsiteY2" fmla="*/ 0 h 67549"/>
              </a:gdLst>
              <a:ahLst/>
              <a:cxnLst>
                <a:cxn ang="0">
                  <a:pos x="connsiteX0" y="connsiteY0"/>
                </a:cxn>
                <a:cxn ang="0">
                  <a:pos x="connsiteX1" y="connsiteY1"/>
                </a:cxn>
                <a:cxn ang="0">
                  <a:pos x="connsiteX2" y="connsiteY2"/>
                </a:cxn>
              </a:cxnLst>
              <a:rect l="l" t="t" r="r" b="b"/>
              <a:pathLst>
                <a:path w="148614" h="67549">
                  <a:moveTo>
                    <a:pt x="0" y="67549"/>
                  </a:moveTo>
                  <a:cubicBezTo>
                    <a:pt x="24769" y="52913"/>
                    <a:pt x="49538" y="38278"/>
                    <a:pt x="74307" y="27020"/>
                  </a:cubicBezTo>
                  <a:cubicBezTo>
                    <a:pt x="99076" y="15762"/>
                    <a:pt x="148614" y="0"/>
                    <a:pt x="148614" y="0"/>
                  </a:cubicBezTo>
                </a:path>
              </a:pathLst>
            </a:custGeom>
            <a:ln>
              <a:solidFill>
                <a:srgbClr val="FF0000"/>
              </a:solidFill>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97" name="Freeform 96"/>
            <p:cNvSpPr/>
            <p:nvPr/>
          </p:nvSpPr>
          <p:spPr>
            <a:xfrm>
              <a:off x="2251686" y="3188354"/>
              <a:ext cx="148614" cy="67549"/>
            </a:xfrm>
            <a:custGeom>
              <a:avLst/>
              <a:gdLst>
                <a:gd name="connsiteX0" fmla="*/ 0 w 148614"/>
                <a:gd name="connsiteY0" fmla="*/ 67549 h 67549"/>
                <a:gd name="connsiteX1" fmla="*/ 74307 w 148614"/>
                <a:gd name="connsiteY1" fmla="*/ 27020 h 67549"/>
                <a:gd name="connsiteX2" fmla="*/ 148614 w 148614"/>
                <a:gd name="connsiteY2" fmla="*/ 0 h 67549"/>
              </a:gdLst>
              <a:ahLst/>
              <a:cxnLst>
                <a:cxn ang="0">
                  <a:pos x="connsiteX0" y="connsiteY0"/>
                </a:cxn>
                <a:cxn ang="0">
                  <a:pos x="connsiteX1" y="connsiteY1"/>
                </a:cxn>
                <a:cxn ang="0">
                  <a:pos x="connsiteX2" y="connsiteY2"/>
                </a:cxn>
              </a:cxnLst>
              <a:rect l="l" t="t" r="r" b="b"/>
              <a:pathLst>
                <a:path w="148614" h="67549">
                  <a:moveTo>
                    <a:pt x="0" y="67549"/>
                  </a:moveTo>
                  <a:cubicBezTo>
                    <a:pt x="24769" y="52913"/>
                    <a:pt x="49538" y="38278"/>
                    <a:pt x="74307" y="27020"/>
                  </a:cubicBezTo>
                  <a:cubicBezTo>
                    <a:pt x="99076" y="15762"/>
                    <a:pt x="148614" y="0"/>
                    <a:pt x="148614" y="0"/>
                  </a:cubicBezTo>
                </a:path>
              </a:pathLst>
            </a:custGeom>
            <a:ln>
              <a:solidFill>
                <a:srgbClr val="FF0000"/>
              </a:solidFill>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grpSp>
      <p:grpSp>
        <p:nvGrpSpPr>
          <p:cNvPr id="104" name="Group 103"/>
          <p:cNvGrpSpPr/>
          <p:nvPr/>
        </p:nvGrpSpPr>
        <p:grpSpPr>
          <a:xfrm>
            <a:off x="2877227" y="3316698"/>
            <a:ext cx="4208972" cy="54040"/>
            <a:chOff x="2877227" y="3316698"/>
            <a:chExt cx="4208972" cy="54040"/>
          </a:xfrm>
        </p:grpSpPr>
        <p:sp>
          <p:nvSpPr>
            <p:cNvPr id="102" name="Freeform 101"/>
            <p:cNvSpPr/>
            <p:nvPr/>
          </p:nvSpPr>
          <p:spPr>
            <a:xfrm>
              <a:off x="6991626" y="3316698"/>
              <a:ext cx="94573" cy="54040"/>
            </a:xfrm>
            <a:custGeom>
              <a:avLst/>
              <a:gdLst>
                <a:gd name="connsiteX0" fmla="*/ 94573 w 94573"/>
                <a:gd name="connsiteY0" fmla="*/ 54040 h 54040"/>
                <a:gd name="connsiteX1" fmla="*/ 47287 w 94573"/>
                <a:gd name="connsiteY1" fmla="*/ 27020 h 54040"/>
                <a:gd name="connsiteX2" fmla="*/ 0 w 94573"/>
                <a:gd name="connsiteY2" fmla="*/ 0 h 54040"/>
              </a:gdLst>
              <a:ahLst/>
              <a:cxnLst>
                <a:cxn ang="0">
                  <a:pos x="connsiteX0" y="connsiteY0"/>
                </a:cxn>
                <a:cxn ang="0">
                  <a:pos x="connsiteX1" y="connsiteY1"/>
                </a:cxn>
                <a:cxn ang="0">
                  <a:pos x="connsiteX2" y="connsiteY2"/>
                </a:cxn>
              </a:cxnLst>
              <a:rect l="l" t="t" r="r" b="b"/>
              <a:pathLst>
                <a:path w="94573" h="54040">
                  <a:moveTo>
                    <a:pt x="94573" y="54040"/>
                  </a:moveTo>
                  <a:lnTo>
                    <a:pt x="47287" y="27020"/>
                  </a:lnTo>
                  <a:lnTo>
                    <a:pt x="0" y="0"/>
                  </a:lnTo>
                </a:path>
              </a:pathLst>
            </a:custGeom>
            <a:ln>
              <a:solidFill>
                <a:srgbClr val="FF00FF"/>
              </a:solidFill>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03" name="Freeform 102"/>
            <p:cNvSpPr/>
            <p:nvPr/>
          </p:nvSpPr>
          <p:spPr>
            <a:xfrm>
              <a:off x="2877227" y="3316698"/>
              <a:ext cx="94573" cy="54040"/>
            </a:xfrm>
            <a:custGeom>
              <a:avLst/>
              <a:gdLst>
                <a:gd name="connsiteX0" fmla="*/ 94573 w 94573"/>
                <a:gd name="connsiteY0" fmla="*/ 54040 h 54040"/>
                <a:gd name="connsiteX1" fmla="*/ 47287 w 94573"/>
                <a:gd name="connsiteY1" fmla="*/ 27020 h 54040"/>
                <a:gd name="connsiteX2" fmla="*/ 0 w 94573"/>
                <a:gd name="connsiteY2" fmla="*/ 0 h 54040"/>
              </a:gdLst>
              <a:ahLst/>
              <a:cxnLst>
                <a:cxn ang="0">
                  <a:pos x="connsiteX0" y="connsiteY0"/>
                </a:cxn>
                <a:cxn ang="0">
                  <a:pos x="connsiteX1" y="connsiteY1"/>
                </a:cxn>
                <a:cxn ang="0">
                  <a:pos x="connsiteX2" y="connsiteY2"/>
                </a:cxn>
              </a:cxnLst>
              <a:rect l="l" t="t" r="r" b="b"/>
              <a:pathLst>
                <a:path w="94573" h="54040">
                  <a:moveTo>
                    <a:pt x="94573" y="54040"/>
                  </a:moveTo>
                  <a:lnTo>
                    <a:pt x="47287" y="27020"/>
                  </a:lnTo>
                  <a:lnTo>
                    <a:pt x="0" y="0"/>
                  </a:lnTo>
                </a:path>
              </a:pathLst>
            </a:custGeom>
            <a:ln>
              <a:solidFill>
                <a:srgbClr val="FF00FF"/>
              </a:solidFill>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grpSp>
    </p:spTree>
    <p:extLst>
      <p:ext uri="{BB962C8B-B14F-4D97-AF65-F5344CB8AC3E}">
        <p14:creationId xmlns:p14="http://schemas.microsoft.com/office/powerpoint/2010/main" val="28197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par>
                          <p:cTn id="9" fill="hold">
                            <p:stCondLst>
                              <p:cond delay="0"/>
                            </p:stCondLst>
                            <p:childTnLst>
                              <p:par>
                                <p:cTn id="10" presetID="42" presetClass="exit" presetSubtype="0" fill="hold" nodeType="afterEffect">
                                  <p:stCondLst>
                                    <p:cond delay="30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7" presetClass="entr" presetSubtype="0" fill="hold" nodeType="withEffect">
                                  <p:stCondLst>
                                    <p:cond delay="9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par>
                          <p:cTn id="20" fill="hold">
                            <p:stCondLst>
                              <p:cond delay="1900"/>
                            </p:stCondLst>
                            <p:childTnLst>
                              <p:par>
                                <p:cTn id="21" presetID="42" presetClass="exit" presetSubtype="0" fill="hold" nodeType="afterEffect">
                                  <p:stCondLst>
                                    <p:cond delay="0"/>
                                  </p:stCondLst>
                                  <p:childTnLst>
                                    <p:animEffect transition="out" filter="fade">
                                      <p:cBhvr>
                                        <p:cTn id="22" dur="1000"/>
                                        <p:tgtEl>
                                          <p:spTgt spid="59"/>
                                        </p:tgtEl>
                                      </p:cBhvr>
                                    </p:animEffect>
                                    <p:anim calcmode="lin" valueType="num">
                                      <p:cBhvr>
                                        <p:cTn id="23" dur="1000"/>
                                        <p:tgtEl>
                                          <p:spTgt spid="59"/>
                                        </p:tgtEl>
                                        <p:attrNameLst>
                                          <p:attrName>ppt_x</p:attrName>
                                        </p:attrNameLst>
                                      </p:cBhvr>
                                      <p:tavLst>
                                        <p:tav tm="0">
                                          <p:val>
                                            <p:strVal val="ppt_x"/>
                                          </p:val>
                                        </p:tav>
                                        <p:tav tm="100000">
                                          <p:val>
                                            <p:strVal val="ppt_x"/>
                                          </p:val>
                                        </p:tav>
                                      </p:tavLst>
                                    </p:anim>
                                    <p:anim calcmode="lin" valueType="num">
                                      <p:cBhvr>
                                        <p:cTn id="24" dur="1000"/>
                                        <p:tgtEl>
                                          <p:spTgt spid="59"/>
                                        </p:tgtEl>
                                        <p:attrNameLst>
                                          <p:attrName>ppt_y</p:attrName>
                                        </p:attrNameLst>
                                      </p:cBhvr>
                                      <p:tavLst>
                                        <p:tav tm="0">
                                          <p:val>
                                            <p:strVal val="ppt_y"/>
                                          </p:val>
                                        </p:tav>
                                        <p:tav tm="100000">
                                          <p:val>
                                            <p:strVal val="ppt_y+.1"/>
                                          </p:val>
                                        </p:tav>
                                      </p:tavLst>
                                    </p:anim>
                                    <p:set>
                                      <p:cBhvr>
                                        <p:cTn id="25" dur="1" fill="hold">
                                          <p:stCondLst>
                                            <p:cond delay="999"/>
                                          </p:stCondLst>
                                        </p:cTn>
                                        <p:tgtEl>
                                          <p:spTgt spid="59"/>
                                        </p:tgtEl>
                                        <p:attrNameLst>
                                          <p:attrName>style.visibility</p:attrName>
                                        </p:attrNameLst>
                                      </p:cBhvr>
                                      <p:to>
                                        <p:strVal val="hidden"/>
                                      </p:to>
                                    </p:set>
                                  </p:childTnLst>
                                </p:cTn>
                              </p:par>
                              <p:par>
                                <p:cTn id="26" presetID="47" presetClass="entr" presetSubtype="0" fill="hold" nodeType="withEffect">
                                  <p:stCondLst>
                                    <p:cond delay="60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1000"/>
                                        <p:tgtEl>
                                          <p:spTgt spid="81"/>
                                        </p:tgtEl>
                                      </p:cBhvr>
                                    </p:animEffect>
                                    <p:anim calcmode="lin" valueType="num">
                                      <p:cBhvr>
                                        <p:cTn id="29" dur="1000" fill="hold"/>
                                        <p:tgtEl>
                                          <p:spTgt spid="81"/>
                                        </p:tgtEl>
                                        <p:attrNameLst>
                                          <p:attrName>ppt_x</p:attrName>
                                        </p:attrNameLst>
                                      </p:cBhvr>
                                      <p:tavLst>
                                        <p:tav tm="0">
                                          <p:val>
                                            <p:strVal val="#ppt_x"/>
                                          </p:val>
                                        </p:tav>
                                        <p:tav tm="100000">
                                          <p:val>
                                            <p:strVal val="#ppt_x"/>
                                          </p:val>
                                        </p:tav>
                                      </p:tavLst>
                                    </p:anim>
                                    <p:anim calcmode="lin" valueType="num">
                                      <p:cBhvr>
                                        <p:cTn id="30" dur="1000" fill="hold"/>
                                        <p:tgtEl>
                                          <p:spTgt spid="8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9" presetClass="entr" presetSubtype="0" fill="hold"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dissolve">
                                      <p:cBhvr>
                                        <p:cTn id="34" dur="500"/>
                                        <p:tgtEl>
                                          <p:spTgt spid="98"/>
                                        </p:tgtEl>
                                      </p:cBhvr>
                                    </p:animEffect>
                                  </p:childTnLst>
                                </p:cTn>
                              </p:par>
                            </p:childTnLst>
                          </p:cTn>
                        </p:par>
                        <p:par>
                          <p:cTn id="35" fill="hold">
                            <p:stCondLst>
                              <p:cond delay="4000"/>
                            </p:stCondLst>
                            <p:childTnLst>
                              <p:par>
                                <p:cTn id="36" presetID="9" presetClass="entr" presetSubtype="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dissolve">
                                      <p:cBhvr>
                                        <p:cTn id="3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a:off x="5386142" y="1725649"/>
            <a:ext cx="3073614" cy="4282661"/>
          </a:xfrm>
          <a:custGeom>
            <a:avLst/>
            <a:gdLst>
              <a:gd name="connsiteX0" fmla="*/ 308487 w 3073614"/>
              <a:gd name="connsiteY0" fmla="*/ 421061 h 4282661"/>
              <a:gd name="connsiteX1" fmla="*/ 1936489 w 3073614"/>
              <a:gd name="connsiteY1" fmla="*/ 103576 h 4282661"/>
              <a:gd name="connsiteX2" fmla="*/ 2726846 w 3073614"/>
              <a:gd name="connsiteY2" fmla="*/ 421061 h 4282661"/>
              <a:gd name="connsiteX3" fmla="*/ 3037585 w 3073614"/>
              <a:gd name="connsiteY3" fmla="*/ 1447819 h 4282661"/>
              <a:gd name="connsiteX4" fmla="*/ 2841685 w 3073614"/>
              <a:gd name="connsiteY4" fmla="*/ 2224642 h 4282661"/>
              <a:gd name="connsiteX5" fmla="*/ 2868706 w 3073614"/>
              <a:gd name="connsiteY5" fmla="*/ 3116300 h 4282661"/>
              <a:gd name="connsiteX6" fmla="*/ 3010565 w 3073614"/>
              <a:gd name="connsiteY6" fmla="*/ 3866104 h 4282661"/>
              <a:gd name="connsiteX7" fmla="*/ 2490415 w 3073614"/>
              <a:gd name="connsiteY7" fmla="*/ 4237628 h 4282661"/>
              <a:gd name="connsiteX8" fmla="*/ 1132621 w 3073614"/>
              <a:gd name="connsiteY8" fmla="*/ 3595904 h 4282661"/>
              <a:gd name="connsiteX9" fmla="*/ 403060 w 3073614"/>
              <a:gd name="connsiteY9" fmla="*/ 3798554 h 4282661"/>
              <a:gd name="connsiteX10" fmla="*/ 85565 w 3073614"/>
              <a:gd name="connsiteY10" fmla="*/ 2629941 h 4282661"/>
              <a:gd name="connsiteX11" fmla="*/ 308487 w 3073614"/>
              <a:gd name="connsiteY11" fmla="*/ 421061 h 42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3614" h="4282661">
                <a:moveTo>
                  <a:pt x="308487" y="421061"/>
                </a:moveTo>
                <a:cubicBezTo>
                  <a:pt x="616974" y="0"/>
                  <a:pt x="1533429" y="103576"/>
                  <a:pt x="1936489" y="103576"/>
                </a:cubicBezTo>
                <a:cubicBezTo>
                  <a:pt x="2339549" y="103576"/>
                  <a:pt x="2543330" y="197021"/>
                  <a:pt x="2726846" y="421061"/>
                </a:cubicBezTo>
                <a:cubicBezTo>
                  <a:pt x="2910362" y="645102"/>
                  <a:pt x="3018445" y="1147222"/>
                  <a:pt x="3037585" y="1447819"/>
                </a:cubicBezTo>
                <a:cubicBezTo>
                  <a:pt x="3056725" y="1748416"/>
                  <a:pt x="2869832" y="1946562"/>
                  <a:pt x="2841685" y="2224642"/>
                </a:cubicBezTo>
                <a:cubicBezTo>
                  <a:pt x="2813538" y="2502722"/>
                  <a:pt x="2840559" y="2842723"/>
                  <a:pt x="2868706" y="3116300"/>
                </a:cubicBezTo>
                <a:cubicBezTo>
                  <a:pt x="2896853" y="3389877"/>
                  <a:pt x="3073614" y="3679216"/>
                  <a:pt x="3010565" y="3866104"/>
                </a:cubicBezTo>
                <a:cubicBezTo>
                  <a:pt x="2947517" y="4052992"/>
                  <a:pt x="2803406" y="4282661"/>
                  <a:pt x="2490415" y="4237628"/>
                </a:cubicBezTo>
                <a:cubicBezTo>
                  <a:pt x="2177424" y="4192595"/>
                  <a:pt x="1480513" y="3669083"/>
                  <a:pt x="1132621" y="3595904"/>
                </a:cubicBezTo>
                <a:cubicBezTo>
                  <a:pt x="784729" y="3522725"/>
                  <a:pt x="577569" y="3959548"/>
                  <a:pt x="403060" y="3798554"/>
                </a:cubicBezTo>
                <a:cubicBezTo>
                  <a:pt x="228551" y="3637560"/>
                  <a:pt x="100201" y="3186101"/>
                  <a:pt x="85565" y="2629941"/>
                </a:cubicBezTo>
                <a:cubicBezTo>
                  <a:pt x="70929" y="2073781"/>
                  <a:pt x="0" y="842122"/>
                  <a:pt x="308487" y="421061"/>
                </a:cubicBezTo>
                <a:close/>
              </a:path>
            </a:pathLst>
          </a:custGeom>
          <a:solidFill>
            <a:srgbClr val="FFCC66"/>
          </a:solidFill>
          <a:ln>
            <a:solidFill>
              <a:schemeClr val="accent4">
                <a:lumMod val="75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6" name="Freeform 75"/>
          <p:cNvSpPr/>
          <p:nvPr/>
        </p:nvSpPr>
        <p:spPr>
          <a:xfrm>
            <a:off x="1282361" y="1473462"/>
            <a:ext cx="3365213" cy="4534848"/>
          </a:xfrm>
          <a:custGeom>
            <a:avLst/>
            <a:gdLst>
              <a:gd name="connsiteX0" fmla="*/ 129475 w 3365213"/>
              <a:gd name="connsiteY0" fmla="*/ 570796 h 4534848"/>
              <a:gd name="connsiteX1" fmla="*/ 757708 w 3365213"/>
              <a:gd name="connsiteY1" fmla="*/ 192517 h 4534848"/>
              <a:gd name="connsiteX2" fmla="*/ 1919601 w 3365213"/>
              <a:gd name="connsiteY2" fmla="*/ 334372 h 4534848"/>
              <a:gd name="connsiteX3" fmla="*/ 2628897 w 3365213"/>
              <a:gd name="connsiteY3" fmla="*/ 1009870 h 4534848"/>
              <a:gd name="connsiteX4" fmla="*/ 3135536 w 3365213"/>
              <a:gd name="connsiteY4" fmla="*/ 3056631 h 4534848"/>
              <a:gd name="connsiteX5" fmla="*/ 3088250 w 3365213"/>
              <a:gd name="connsiteY5" fmla="*/ 4177959 h 4534848"/>
              <a:gd name="connsiteX6" fmla="*/ 1473758 w 3365213"/>
              <a:gd name="connsiteY6" fmla="*/ 4441404 h 4534848"/>
              <a:gd name="connsiteX7" fmla="*/ 224047 w 3365213"/>
              <a:gd name="connsiteY7" fmla="*/ 3617295 h 4534848"/>
              <a:gd name="connsiteX8" fmla="*/ 129475 w 3365213"/>
              <a:gd name="connsiteY8" fmla="*/ 570796 h 453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213" h="4534848">
                <a:moveTo>
                  <a:pt x="129475" y="570796"/>
                </a:moveTo>
                <a:cubicBezTo>
                  <a:pt x="218418" y="0"/>
                  <a:pt x="459354" y="231921"/>
                  <a:pt x="757708" y="192517"/>
                </a:cubicBezTo>
                <a:cubicBezTo>
                  <a:pt x="1056062" y="153113"/>
                  <a:pt x="1607736" y="198147"/>
                  <a:pt x="1919601" y="334372"/>
                </a:cubicBezTo>
                <a:cubicBezTo>
                  <a:pt x="2231466" y="470597"/>
                  <a:pt x="2426241" y="556160"/>
                  <a:pt x="2628897" y="1009870"/>
                </a:cubicBezTo>
                <a:cubicBezTo>
                  <a:pt x="2831553" y="1463580"/>
                  <a:pt x="3058977" y="2528616"/>
                  <a:pt x="3135536" y="3056631"/>
                </a:cubicBezTo>
                <a:cubicBezTo>
                  <a:pt x="3212095" y="3584646"/>
                  <a:pt x="3365213" y="3947164"/>
                  <a:pt x="3088250" y="4177959"/>
                </a:cubicBezTo>
                <a:cubicBezTo>
                  <a:pt x="2811287" y="4408754"/>
                  <a:pt x="1951125" y="4534848"/>
                  <a:pt x="1473758" y="4441404"/>
                </a:cubicBezTo>
                <a:cubicBezTo>
                  <a:pt x="996391" y="4347960"/>
                  <a:pt x="448094" y="4260145"/>
                  <a:pt x="224047" y="3617295"/>
                </a:cubicBezTo>
                <a:cubicBezTo>
                  <a:pt x="0" y="2974445"/>
                  <a:pt x="40532" y="1141592"/>
                  <a:pt x="129475" y="570796"/>
                </a:cubicBezTo>
                <a:close/>
              </a:path>
            </a:pathLst>
          </a:custGeom>
          <a:solidFill>
            <a:srgbClr val="FFCC66"/>
          </a:solidFill>
          <a:ln>
            <a:solidFill>
              <a:schemeClr val="accent4">
                <a:lumMod val="50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200400"/>
            <a:ext cx="381000" cy="45719"/>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8" name="Rounded Rectangle 77"/>
          <p:cNvSpPr/>
          <p:nvPr/>
        </p:nvSpPr>
        <p:spPr>
          <a:xfrm>
            <a:off x="2476500" y="3200400"/>
            <a:ext cx="381000" cy="45719"/>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9" name="Donut 78"/>
          <p:cNvSpPr/>
          <p:nvPr/>
        </p:nvSpPr>
        <p:spPr>
          <a:xfrm>
            <a:off x="6044184"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6554724"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83" name="Rounded Rectangle 82"/>
          <p:cNvSpPr/>
          <p:nvPr/>
        </p:nvSpPr>
        <p:spPr>
          <a:xfrm>
            <a:off x="6556248" y="3014267"/>
            <a:ext cx="381000" cy="372266"/>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70744" y="4710668"/>
            <a:ext cx="1076211" cy="369332"/>
          </a:xfrm>
          <a:prstGeom prst="rect">
            <a:avLst/>
          </a:prstGeom>
          <a:noFill/>
        </p:spPr>
        <p:txBody>
          <a:bodyPr wrap="none" rtlCol="0">
            <a:spAutoFit/>
          </a:bodyPr>
          <a:lstStyle/>
          <a:p>
            <a:r>
              <a:rPr lang="en-US" dirty="0" smtClean="0"/>
              <a:t>x millions</a:t>
            </a:r>
            <a:endParaRPr lang="en-US" dirty="0"/>
          </a:p>
        </p:txBody>
      </p:sp>
      <p:sp>
        <p:nvSpPr>
          <p:cNvPr id="13" name="TextBox 12"/>
          <p:cNvSpPr txBox="1"/>
          <p:nvPr/>
        </p:nvSpPr>
        <p:spPr>
          <a:xfrm>
            <a:off x="2077720" y="4710668"/>
            <a:ext cx="1076211" cy="369332"/>
          </a:xfrm>
          <a:prstGeom prst="rect">
            <a:avLst/>
          </a:prstGeom>
          <a:noFill/>
        </p:spPr>
        <p:txBody>
          <a:bodyPr wrap="none" rtlCol="0">
            <a:spAutoFit/>
          </a:bodyPr>
          <a:lstStyle/>
          <a:p>
            <a:r>
              <a:rPr lang="en-US" dirty="0" smtClean="0"/>
              <a:t>x millions</a:t>
            </a:r>
            <a:endParaRPr lang="en-US" dirty="0"/>
          </a:p>
        </p:txBody>
      </p:sp>
    </p:spTree>
    <p:extLst>
      <p:ext uri="{BB962C8B-B14F-4D97-AF65-F5344CB8AC3E}">
        <p14:creationId xmlns:p14="http://schemas.microsoft.com/office/powerpoint/2010/main" val="25420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Phaser"/>
                                        </p:tgtEl>
                                      </p:cMediaNode>
                                    </p:audio>
                                  </p:subTnLst>
                                </p:cTn>
                              </p:par>
                              <p:par>
                                <p:cTn id="8" presetID="9"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dissolve">
                                      <p:cBhvr>
                                        <p:cTn id="10" dur="500"/>
                                        <p:tgtEl>
                                          <p:spTgt spid="78"/>
                                        </p:tgtEl>
                                      </p:cBhvr>
                                    </p:animEffect>
                                  </p:childTnLst>
                                </p:cTn>
                              </p:par>
                              <p:par>
                                <p:cTn id="11" presetID="9" presetClass="exit" presetSubtype="0" fill="hold" grpId="0" nodeType="withEffect">
                                  <p:stCondLst>
                                    <p:cond delay="0"/>
                                  </p:stCondLst>
                                  <p:childTnLst>
                                    <p:animEffect transition="out" filter="dissolv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dissolve">
                                      <p:cBhvr>
                                        <p:cTn id="20" dur="500"/>
                                        <p:tgtEl>
                                          <p:spTgt spid="83"/>
                                        </p:tgtEl>
                                      </p:cBhvr>
                                    </p:animEffect>
                                  </p:childTnLst>
                                </p:cTn>
                              </p:par>
                              <p:par>
                                <p:cTn id="21" presetID="9" presetClass="exit" presetSubtype="0" fill="hold" grpId="0" nodeType="withEffect">
                                  <p:stCondLst>
                                    <p:cond delay="0"/>
                                  </p:stCondLst>
                                  <p:childTnLst>
                                    <p:animEffect transition="out" filter="dissolve">
                                      <p:cBhvr>
                                        <p:cTn id="22" dur="500"/>
                                        <p:tgtEl>
                                          <p:spTgt spid="80"/>
                                        </p:tgtEl>
                                      </p:cBhvr>
                                    </p:animEffect>
                                    <p:set>
                                      <p:cBhvr>
                                        <p:cTn id="23" dur="1" fill="hold">
                                          <p:stCondLst>
                                            <p:cond delay="499"/>
                                          </p:stCondLst>
                                        </p:cTn>
                                        <p:tgtEl>
                                          <p:spTgt spid="8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6" grpId="0" animBg="1"/>
      <p:bldP spid="75" grpId="0" animBg="1"/>
      <p:bldP spid="78" grpId="0" animBg="1"/>
      <p:bldP spid="80" grpId="0" animBg="1"/>
      <p:bldP spid="83" grpId="0" animBg="1"/>
      <p:bldP spid="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a:off x="5386142" y="1725649"/>
            <a:ext cx="3073614" cy="4282661"/>
          </a:xfrm>
          <a:custGeom>
            <a:avLst/>
            <a:gdLst>
              <a:gd name="connsiteX0" fmla="*/ 308487 w 3073614"/>
              <a:gd name="connsiteY0" fmla="*/ 421061 h 4282661"/>
              <a:gd name="connsiteX1" fmla="*/ 1936489 w 3073614"/>
              <a:gd name="connsiteY1" fmla="*/ 103576 h 4282661"/>
              <a:gd name="connsiteX2" fmla="*/ 2726846 w 3073614"/>
              <a:gd name="connsiteY2" fmla="*/ 421061 h 4282661"/>
              <a:gd name="connsiteX3" fmla="*/ 3037585 w 3073614"/>
              <a:gd name="connsiteY3" fmla="*/ 1447819 h 4282661"/>
              <a:gd name="connsiteX4" fmla="*/ 2841685 w 3073614"/>
              <a:gd name="connsiteY4" fmla="*/ 2224642 h 4282661"/>
              <a:gd name="connsiteX5" fmla="*/ 2868706 w 3073614"/>
              <a:gd name="connsiteY5" fmla="*/ 3116300 h 4282661"/>
              <a:gd name="connsiteX6" fmla="*/ 3010565 w 3073614"/>
              <a:gd name="connsiteY6" fmla="*/ 3866104 h 4282661"/>
              <a:gd name="connsiteX7" fmla="*/ 2490415 w 3073614"/>
              <a:gd name="connsiteY7" fmla="*/ 4237628 h 4282661"/>
              <a:gd name="connsiteX8" fmla="*/ 1132621 w 3073614"/>
              <a:gd name="connsiteY8" fmla="*/ 3595904 h 4282661"/>
              <a:gd name="connsiteX9" fmla="*/ 403060 w 3073614"/>
              <a:gd name="connsiteY9" fmla="*/ 3798554 h 4282661"/>
              <a:gd name="connsiteX10" fmla="*/ 85565 w 3073614"/>
              <a:gd name="connsiteY10" fmla="*/ 2629941 h 4282661"/>
              <a:gd name="connsiteX11" fmla="*/ 308487 w 3073614"/>
              <a:gd name="connsiteY11" fmla="*/ 421061 h 42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3614" h="4282661">
                <a:moveTo>
                  <a:pt x="308487" y="421061"/>
                </a:moveTo>
                <a:cubicBezTo>
                  <a:pt x="616974" y="0"/>
                  <a:pt x="1533429" y="103576"/>
                  <a:pt x="1936489" y="103576"/>
                </a:cubicBezTo>
                <a:cubicBezTo>
                  <a:pt x="2339549" y="103576"/>
                  <a:pt x="2543330" y="197021"/>
                  <a:pt x="2726846" y="421061"/>
                </a:cubicBezTo>
                <a:cubicBezTo>
                  <a:pt x="2910362" y="645102"/>
                  <a:pt x="3018445" y="1147222"/>
                  <a:pt x="3037585" y="1447819"/>
                </a:cubicBezTo>
                <a:cubicBezTo>
                  <a:pt x="3056725" y="1748416"/>
                  <a:pt x="2869832" y="1946562"/>
                  <a:pt x="2841685" y="2224642"/>
                </a:cubicBezTo>
                <a:cubicBezTo>
                  <a:pt x="2813538" y="2502722"/>
                  <a:pt x="2840559" y="2842723"/>
                  <a:pt x="2868706" y="3116300"/>
                </a:cubicBezTo>
                <a:cubicBezTo>
                  <a:pt x="2896853" y="3389877"/>
                  <a:pt x="3073614" y="3679216"/>
                  <a:pt x="3010565" y="3866104"/>
                </a:cubicBezTo>
                <a:cubicBezTo>
                  <a:pt x="2947517" y="4052992"/>
                  <a:pt x="2803406" y="4282661"/>
                  <a:pt x="2490415" y="4237628"/>
                </a:cubicBezTo>
                <a:cubicBezTo>
                  <a:pt x="2177424" y="4192595"/>
                  <a:pt x="1480513" y="3669083"/>
                  <a:pt x="1132621" y="3595904"/>
                </a:cubicBezTo>
                <a:cubicBezTo>
                  <a:pt x="784729" y="3522725"/>
                  <a:pt x="577569" y="3959548"/>
                  <a:pt x="403060" y="3798554"/>
                </a:cubicBezTo>
                <a:cubicBezTo>
                  <a:pt x="228551" y="3637560"/>
                  <a:pt x="100201" y="3186101"/>
                  <a:pt x="85565" y="2629941"/>
                </a:cubicBezTo>
                <a:cubicBezTo>
                  <a:pt x="70929" y="2073781"/>
                  <a:pt x="0" y="842122"/>
                  <a:pt x="308487" y="421061"/>
                </a:cubicBezTo>
                <a:close/>
              </a:path>
            </a:pathLst>
          </a:custGeom>
          <a:solidFill>
            <a:srgbClr val="FFCC66"/>
          </a:solidFill>
          <a:ln>
            <a:solidFill>
              <a:schemeClr val="accent4">
                <a:lumMod val="75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6" name="Freeform 75"/>
          <p:cNvSpPr/>
          <p:nvPr/>
        </p:nvSpPr>
        <p:spPr>
          <a:xfrm>
            <a:off x="1282361" y="1473462"/>
            <a:ext cx="3365213" cy="4534848"/>
          </a:xfrm>
          <a:custGeom>
            <a:avLst/>
            <a:gdLst>
              <a:gd name="connsiteX0" fmla="*/ 129475 w 3365213"/>
              <a:gd name="connsiteY0" fmla="*/ 570796 h 4534848"/>
              <a:gd name="connsiteX1" fmla="*/ 757708 w 3365213"/>
              <a:gd name="connsiteY1" fmla="*/ 192517 h 4534848"/>
              <a:gd name="connsiteX2" fmla="*/ 1919601 w 3365213"/>
              <a:gd name="connsiteY2" fmla="*/ 334372 h 4534848"/>
              <a:gd name="connsiteX3" fmla="*/ 2628897 w 3365213"/>
              <a:gd name="connsiteY3" fmla="*/ 1009870 h 4534848"/>
              <a:gd name="connsiteX4" fmla="*/ 3135536 w 3365213"/>
              <a:gd name="connsiteY4" fmla="*/ 3056631 h 4534848"/>
              <a:gd name="connsiteX5" fmla="*/ 3088250 w 3365213"/>
              <a:gd name="connsiteY5" fmla="*/ 4177959 h 4534848"/>
              <a:gd name="connsiteX6" fmla="*/ 1473758 w 3365213"/>
              <a:gd name="connsiteY6" fmla="*/ 4441404 h 4534848"/>
              <a:gd name="connsiteX7" fmla="*/ 224047 w 3365213"/>
              <a:gd name="connsiteY7" fmla="*/ 3617295 h 4534848"/>
              <a:gd name="connsiteX8" fmla="*/ 129475 w 3365213"/>
              <a:gd name="connsiteY8" fmla="*/ 570796 h 453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213" h="4534848">
                <a:moveTo>
                  <a:pt x="129475" y="570796"/>
                </a:moveTo>
                <a:cubicBezTo>
                  <a:pt x="218418" y="0"/>
                  <a:pt x="459354" y="231921"/>
                  <a:pt x="757708" y="192517"/>
                </a:cubicBezTo>
                <a:cubicBezTo>
                  <a:pt x="1056062" y="153113"/>
                  <a:pt x="1607736" y="198147"/>
                  <a:pt x="1919601" y="334372"/>
                </a:cubicBezTo>
                <a:cubicBezTo>
                  <a:pt x="2231466" y="470597"/>
                  <a:pt x="2426241" y="556160"/>
                  <a:pt x="2628897" y="1009870"/>
                </a:cubicBezTo>
                <a:cubicBezTo>
                  <a:pt x="2831553" y="1463580"/>
                  <a:pt x="3058977" y="2528616"/>
                  <a:pt x="3135536" y="3056631"/>
                </a:cubicBezTo>
                <a:cubicBezTo>
                  <a:pt x="3212095" y="3584646"/>
                  <a:pt x="3365213" y="3947164"/>
                  <a:pt x="3088250" y="4177959"/>
                </a:cubicBezTo>
                <a:cubicBezTo>
                  <a:pt x="2811287" y="4408754"/>
                  <a:pt x="1951125" y="4534848"/>
                  <a:pt x="1473758" y="4441404"/>
                </a:cubicBezTo>
                <a:cubicBezTo>
                  <a:pt x="996391" y="4347960"/>
                  <a:pt x="448094" y="4260145"/>
                  <a:pt x="224047" y="3617295"/>
                </a:cubicBezTo>
                <a:cubicBezTo>
                  <a:pt x="0" y="2974445"/>
                  <a:pt x="40532" y="1141592"/>
                  <a:pt x="129475" y="570796"/>
                </a:cubicBezTo>
                <a:close/>
              </a:path>
            </a:pathLst>
          </a:custGeom>
          <a:solidFill>
            <a:srgbClr val="FFCC66"/>
          </a:solidFill>
          <a:ln>
            <a:solidFill>
              <a:schemeClr val="accent4">
                <a:lumMod val="50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200400"/>
            <a:ext cx="381000" cy="45719"/>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8" name="Rounded Rectangle 77"/>
          <p:cNvSpPr/>
          <p:nvPr/>
        </p:nvSpPr>
        <p:spPr>
          <a:xfrm>
            <a:off x="2476500" y="3200400"/>
            <a:ext cx="381000" cy="45719"/>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9" name="Donut 78"/>
          <p:cNvSpPr/>
          <p:nvPr/>
        </p:nvSpPr>
        <p:spPr>
          <a:xfrm>
            <a:off x="6044184"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6554724"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83" name="Rounded Rectangle 82"/>
          <p:cNvSpPr/>
          <p:nvPr/>
        </p:nvSpPr>
        <p:spPr>
          <a:xfrm>
            <a:off x="6556248" y="3014267"/>
            <a:ext cx="381000" cy="372266"/>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70744" y="4710668"/>
            <a:ext cx="1076211" cy="369332"/>
          </a:xfrm>
          <a:prstGeom prst="rect">
            <a:avLst/>
          </a:prstGeom>
          <a:noFill/>
        </p:spPr>
        <p:txBody>
          <a:bodyPr wrap="none" rtlCol="0">
            <a:spAutoFit/>
          </a:bodyPr>
          <a:lstStyle/>
          <a:p>
            <a:r>
              <a:rPr lang="en-US" dirty="0" smtClean="0"/>
              <a:t>x millions</a:t>
            </a:r>
            <a:endParaRPr lang="en-US" dirty="0"/>
          </a:p>
        </p:txBody>
      </p:sp>
      <p:sp>
        <p:nvSpPr>
          <p:cNvPr id="13" name="TextBox 12"/>
          <p:cNvSpPr txBox="1"/>
          <p:nvPr/>
        </p:nvSpPr>
        <p:spPr>
          <a:xfrm>
            <a:off x="2077720" y="4710668"/>
            <a:ext cx="1076211" cy="369332"/>
          </a:xfrm>
          <a:prstGeom prst="rect">
            <a:avLst/>
          </a:prstGeom>
          <a:noFill/>
        </p:spPr>
        <p:txBody>
          <a:bodyPr wrap="none" rtlCol="0">
            <a:spAutoFit/>
          </a:bodyPr>
          <a:lstStyle/>
          <a:p>
            <a:r>
              <a:rPr lang="en-US" dirty="0" smtClean="0"/>
              <a:t>x millions</a:t>
            </a:r>
            <a:endParaRPr lang="en-US" dirty="0"/>
          </a:p>
        </p:txBody>
      </p:sp>
    </p:spTree>
    <p:extLst>
      <p:ext uri="{BB962C8B-B14F-4D97-AF65-F5344CB8AC3E}">
        <p14:creationId xmlns:p14="http://schemas.microsoft.com/office/powerpoint/2010/main" val="24416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500"/>
                                        <p:tgtEl>
                                          <p:spTgt spid="76"/>
                                        </p:tgtEl>
                                      </p:cBhvr>
                                    </p:animEffect>
                                    <p:set>
                                      <p:cBhvr>
                                        <p:cTn id="10" dur="1" fill="hold">
                                          <p:stCondLst>
                                            <p:cond delay="499"/>
                                          </p:stCondLst>
                                        </p:cTn>
                                        <p:tgtEl>
                                          <p:spTgt spid="7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2"/>
                                        </p:tgtEl>
                                      </p:cBhvr>
                                    </p:animEffect>
                                    <p:set>
                                      <p:cBhvr>
                                        <p:cTn id="13" dur="1" fill="hold">
                                          <p:stCondLst>
                                            <p:cond delay="499"/>
                                          </p:stCondLst>
                                        </p:cTn>
                                        <p:tgtEl>
                                          <p:spTgt spid="82"/>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6" grpId="1" animBg="1"/>
      <p:bldP spid="78"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Sequencing Reactions</a:t>
            </a:r>
            <a:endParaRPr lang="en-US" dirty="0"/>
          </a:p>
        </p:txBody>
      </p:sp>
      <p:sp>
        <p:nvSpPr>
          <p:cNvPr id="17" name="TextBox 16"/>
          <p:cNvSpPr txBox="1"/>
          <p:nvPr/>
        </p:nvSpPr>
        <p:spPr>
          <a:xfrm>
            <a:off x="1432560" y="1263134"/>
            <a:ext cx="7330440" cy="1754327"/>
          </a:xfrm>
          <a:prstGeom prst="rect">
            <a:avLst/>
          </a:prstGeom>
          <a:noFill/>
        </p:spPr>
        <p:txBody>
          <a:bodyPr wrap="square" rtlCol="0">
            <a:spAutoFit/>
          </a:bodyPr>
          <a:lstStyle/>
          <a:p>
            <a:r>
              <a:rPr lang="en-US" dirty="0" smtClean="0">
                <a:solidFill>
                  <a:prstClr val="black"/>
                </a:solidFill>
                <a:latin typeface="Gill Sans MT"/>
              </a:rPr>
              <a:t>For </a:t>
            </a:r>
            <a:r>
              <a:rPr lang="en-US" dirty="0">
                <a:solidFill>
                  <a:prstClr val="black"/>
                </a:solidFill>
                <a:latin typeface="Gill Sans MT"/>
              </a:rPr>
              <a:t>given template DNA, </a:t>
            </a:r>
            <a:r>
              <a:rPr lang="en-US" dirty="0" smtClean="0">
                <a:solidFill>
                  <a:prstClr val="black"/>
                </a:solidFill>
                <a:latin typeface="Gill Sans MT"/>
              </a:rPr>
              <a:t>it’s like PCR except:</a:t>
            </a:r>
          </a:p>
          <a:p>
            <a:endParaRPr lang="en-US" dirty="0">
              <a:solidFill>
                <a:prstClr val="black"/>
              </a:solidFill>
              <a:latin typeface="Gill Sans MT"/>
            </a:endParaRPr>
          </a:p>
          <a:p>
            <a:r>
              <a:rPr lang="en-US" dirty="0" smtClean="0">
                <a:solidFill>
                  <a:prstClr val="black"/>
                </a:solidFill>
                <a:latin typeface="Gill Sans MT"/>
              </a:rPr>
              <a:t>Uses only a single primer </a:t>
            </a:r>
            <a:r>
              <a:rPr lang="en-US" dirty="0">
                <a:solidFill>
                  <a:prstClr val="black"/>
                </a:solidFill>
                <a:latin typeface="Gill Sans MT"/>
              </a:rPr>
              <a:t>and polymerase to </a:t>
            </a:r>
            <a:r>
              <a:rPr lang="en-US" dirty="0" smtClean="0">
                <a:solidFill>
                  <a:prstClr val="black"/>
                </a:solidFill>
                <a:latin typeface="Gill Sans MT"/>
              </a:rPr>
              <a:t>make </a:t>
            </a:r>
            <a:r>
              <a:rPr lang="en-US" dirty="0">
                <a:solidFill>
                  <a:prstClr val="black"/>
                </a:solidFill>
                <a:latin typeface="Gill Sans MT"/>
              </a:rPr>
              <a:t>new </a:t>
            </a:r>
            <a:r>
              <a:rPr lang="en-US" dirty="0" err="1">
                <a:solidFill>
                  <a:prstClr val="black"/>
                </a:solidFill>
                <a:latin typeface="Gill Sans MT"/>
              </a:rPr>
              <a:t>ssDNA</a:t>
            </a:r>
            <a:r>
              <a:rPr lang="en-US" dirty="0">
                <a:solidFill>
                  <a:prstClr val="black"/>
                </a:solidFill>
                <a:latin typeface="Gill Sans MT"/>
              </a:rPr>
              <a:t> </a:t>
            </a:r>
            <a:r>
              <a:rPr lang="en-US" dirty="0" smtClean="0">
                <a:solidFill>
                  <a:prstClr val="black"/>
                </a:solidFill>
                <a:latin typeface="Gill Sans MT"/>
              </a:rPr>
              <a:t>pieces.</a:t>
            </a:r>
            <a:endParaRPr lang="en-US" dirty="0">
              <a:solidFill>
                <a:prstClr val="black"/>
              </a:solidFill>
              <a:latin typeface="Gill Sans MT"/>
            </a:endParaRPr>
          </a:p>
          <a:p>
            <a:endParaRPr lang="en-US" dirty="0">
              <a:solidFill>
                <a:prstClr val="black"/>
              </a:solidFill>
              <a:latin typeface="Gill Sans MT"/>
            </a:endParaRPr>
          </a:p>
          <a:p>
            <a:r>
              <a:rPr lang="en-US" dirty="0" smtClean="0">
                <a:solidFill>
                  <a:prstClr val="black"/>
                </a:solidFill>
                <a:latin typeface="Gill Sans MT"/>
              </a:rPr>
              <a:t>Includes regular </a:t>
            </a:r>
            <a:r>
              <a:rPr lang="en-US" dirty="0">
                <a:solidFill>
                  <a:prstClr val="black"/>
                </a:solidFill>
                <a:latin typeface="Gill Sans MT"/>
              </a:rPr>
              <a:t>nucleotides (A, C, G, T) for extension, but also </a:t>
            </a:r>
            <a:r>
              <a:rPr lang="en-US" dirty="0" smtClean="0">
                <a:solidFill>
                  <a:prstClr val="black"/>
                </a:solidFill>
                <a:latin typeface="Gill Sans MT"/>
              </a:rPr>
              <a:t>includes </a:t>
            </a:r>
            <a:r>
              <a:rPr lang="en-US" dirty="0" err="1">
                <a:solidFill>
                  <a:prstClr val="black"/>
                </a:solidFill>
                <a:latin typeface="Gill Sans MT"/>
              </a:rPr>
              <a:t>dideoxy</a:t>
            </a:r>
            <a:r>
              <a:rPr lang="en-US" dirty="0">
                <a:solidFill>
                  <a:prstClr val="black"/>
                </a:solidFill>
                <a:latin typeface="Gill Sans MT"/>
              </a:rPr>
              <a:t> nucleotides</a:t>
            </a:r>
            <a:r>
              <a:rPr lang="en-US" dirty="0" smtClean="0">
                <a:solidFill>
                  <a:prstClr val="black"/>
                </a:solidFill>
                <a:latin typeface="Gill Sans MT"/>
              </a:rPr>
              <a:t>.</a:t>
            </a:r>
            <a:endParaRPr lang="en-US" dirty="0">
              <a:solidFill>
                <a:prstClr val="black"/>
              </a:solidFill>
              <a:latin typeface="Gill Sans MT"/>
            </a:endParaRPr>
          </a:p>
        </p:txBody>
      </p:sp>
      <p:grpSp>
        <p:nvGrpSpPr>
          <p:cNvPr id="3" name="Group 89"/>
          <p:cNvGrpSpPr/>
          <p:nvPr/>
        </p:nvGrpSpPr>
        <p:grpSpPr>
          <a:xfrm>
            <a:off x="1676400" y="3693080"/>
            <a:ext cx="2651760" cy="2359462"/>
            <a:chOff x="1371600" y="4248329"/>
            <a:chExt cx="2651760" cy="2359462"/>
          </a:xfrm>
        </p:grpSpPr>
        <p:grpSp>
          <p:nvGrpSpPr>
            <p:cNvPr id="4" name="Group 52"/>
            <p:cNvGrpSpPr/>
            <p:nvPr/>
          </p:nvGrpSpPr>
          <p:grpSpPr>
            <a:xfrm>
              <a:off x="1371600" y="4617661"/>
              <a:ext cx="2438400" cy="1990130"/>
              <a:chOff x="1066800" y="4094202"/>
              <a:chExt cx="2438400" cy="1990130"/>
            </a:xfrm>
          </p:grpSpPr>
          <p:sp>
            <p:nvSpPr>
              <p:cNvPr id="18" name="TextBox 17"/>
              <p:cNvSpPr txBox="1"/>
              <p:nvPr/>
            </p:nvSpPr>
            <p:spPr>
              <a:xfrm>
                <a:off x="1676400" y="41910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0" name="TextBox 19"/>
              <p:cNvSpPr txBox="1"/>
              <p:nvPr/>
            </p:nvSpPr>
            <p:spPr>
              <a:xfrm>
                <a:off x="2133600" y="55948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1" name="TextBox 20"/>
              <p:cNvSpPr txBox="1"/>
              <p:nvPr/>
            </p:nvSpPr>
            <p:spPr>
              <a:xfrm>
                <a:off x="2590800" y="43756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7" name="TextBox 26"/>
              <p:cNvSpPr txBox="1"/>
              <p:nvPr/>
            </p:nvSpPr>
            <p:spPr>
              <a:xfrm>
                <a:off x="2133600" y="46482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8" name="TextBox 27"/>
              <p:cNvSpPr txBox="1"/>
              <p:nvPr/>
            </p:nvSpPr>
            <p:spPr>
              <a:xfrm>
                <a:off x="1219200" y="48328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9" name="TextBox 28"/>
              <p:cNvSpPr txBox="1"/>
              <p:nvPr/>
            </p:nvSpPr>
            <p:spPr>
              <a:xfrm>
                <a:off x="2438400" y="49530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0" name="TextBox 29"/>
              <p:cNvSpPr txBox="1"/>
              <p:nvPr/>
            </p:nvSpPr>
            <p:spPr>
              <a:xfrm>
                <a:off x="1524000" y="52900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1" name="TextBox 30"/>
              <p:cNvSpPr txBox="1"/>
              <p:nvPr/>
            </p:nvSpPr>
            <p:spPr>
              <a:xfrm>
                <a:off x="2590800" y="5105400"/>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33" name="TextBox 32"/>
              <p:cNvSpPr txBox="1"/>
              <p:nvPr/>
            </p:nvSpPr>
            <p:spPr>
              <a:xfrm>
                <a:off x="2895600" y="54102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4" name="TextBox 33"/>
              <p:cNvSpPr txBox="1"/>
              <p:nvPr/>
            </p:nvSpPr>
            <p:spPr>
              <a:xfrm>
                <a:off x="1524000" y="4953000"/>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35" name="TextBox 34"/>
              <p:cNvSpPr txBox="1"/>
              <p:nvPr/>
            </p:nvSpPr>
            <p:spPr>
              <a:xfrm>
                <a:off x="2438400" y="5386864"/>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6" name="TextBox 35"/>
              <p:cNvSpPr txBox="1"/>
              <p:nvPr/>
            </p:nvSpPr>
            <p:spPr>
              <a:xfrm>
                <a:off x="1737360" y="5202198"/>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7" name="TextBox 36"/>
              <p:cNvSpPr txBox="1"/>
              <p:nvPr/>
            </p:nvSpPr>
            <p:spPr>
              <a:xfrm>
                <a:off x="1524000" y="5715000"/>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8" name="TextBox 37"/>
              <p:cNvSpPr txBox="1"/>
              <p:nvPr/>
            </p:nvSpPr>
            <p:spPr>
              <a:xfrm>
                <a:off x="1981200" y="4375666"/>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9" name="TextBox 38"/>
              <p:cNvSpPr txBox="1"/>
              <p:nvPr/>
            </p:nvSpPr>
            <p:spPr>
              <a:xfrm>
                <a:off x="2133600" y="5345668"/>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0" name="TextBox 39"/>
              <p:cNvSpPr txBox="1"/>
              <p:nvPr/>
            </p:nvSpPr>
            <p:spPr>
              <a:xfrm>
                <a:off x="1127760" y="5137666"/>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1" name="TextBox 40"/>
              <p:cNvSpPr txBox="1"/>
              <p:nvPr/>
            </p:nvSpPr>
            <p:spPr>
              <a:xfrm>
                <a:off x="1066800" y="4463534"/>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2" name="TextBox 41"/>
              <p:cNvSpPr txBox="1"/>
              <p:nvPr/>
            </p:nvSpPr>
            <p:spPr>
              <a:xfrm>
                <a:off x="2438400" y="4648200"/>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3" name="TextBox 42"/>
              <p:cNvSpPr txBox="1"/>
              <p:nvPr/>
            </p:nvSpPr>
            <p:spPr>
              <a:xfrm>
                <a:off x="1371600" y="4375666"/>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4" name="TextBox 43"/>
              <p:cNvSpPr txBox="1"/>
              <p:nvPr/>
            </p:nvSpPr>
            <p:spPr>
              <a:xfrm>
                <a:off x="2133600" y="4094202"/>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5" name="TextBox 44"/>
              <p:cNvSpPr txBox="1"/>
              <p:nvPr/>
            </p:nvSpPr>
            <p:spPr>
              <a:xfrm>
                <a:off x="1676400" y="5530334"/>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6" name="TextBox 45"/>
              <p:cNvSpPr txBox="1"/>
              <p:nvPr/>
            </p:nvSpPr>
            <p:spPr>
              <a:xfrm>
                <a:off x="1981200" y="5017532"/>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7" name="TextBox 46"/>
              <p:cNvSpPr txBox="1"/>
              <p:nvPr/>
            </p:nvSpPr>
            <p:spPr>
              <a:xfrm>
                <a:off x="1676400" y="4768334"/>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48" name="TextBox 47"/>
              <p:cNvSpPr txBox="1"/>
              <p:nvPr/>
            </p:nvSpPr>
            <p:spPr>
              <a:xfrm>
                <a:off x="2286000" y="5659398"/>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49" name="TextBox 48"/>
              <p:cNvSpPr txBox="1"/>
              <p:nvPr/>
            </p:nvSpPr>
            <p:spPr>
              <a:xfrm>
                <a:off x="2286000" y="4278868"/>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0" name="TextBox 49"/>
              <p:cNvSpPr txBox="1"/>
              <p:nvPr/>
            </p:nvSpPr>
            <p:spPr>
              <a:xfrm>
                <a:off x="2667000" y="4832866"/>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1" name="TextBox 50"/>
              <p:cNvSpPr txBox="1"/>
              <p:nvPr/>
            </p:nvSpPr>
            <p:spPr>
              <a:xfrm>
                <a:off x="1219200" y="4094202"/>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2" name="TextBox 51"/>
              <p:cNvSpPr txBox="1"/>
              <p:nvPr/>
            </p:nvSpPr>
            <p:spPr>
              <a:xfrm>
                <a:off x="1371600" y="4648200"/>
                <a:ext cx="609600" cy="369332"/>
              </a:xfrm>
              <a:prstGeom prst="rect">
                <a:avLst/>
              </a:prstGeom>
              <a:noFill/>
            </p:spPr>
            <p:txBody>
              <a:bodyPr wrap="square" rtlCol="0">
                <a:spAutoFit/>
              </a:bodyPr>
              <a:lstStyle/>
              <a:p>
                <a:r>
                  <a:rPr lang="en-US" dirty="0">
                    <a:solidFill>
                      <a:prstClr val="black"/>
                    </a:solidFill>
                    <a:latin typeface="Gill Sans MT"/>
                  </a:rPr>
                  <a:t>G</a:t>
                </a:r>
              </a:p>
            </p:txBody>
          </p:sp>
        </p:grpSp>
        <p:sp>
          <p:nvSpPr>
            <p:cNvPr id="54" name="TextBox 53"/>
            <p:cNvSpPr txBox="1"/>
            <p:nvPr/>
          </p:nvSpPr>
          <p:spPr>
            <a:xfrm>
              <a:off x="1432560" y="4248329"/>
              <a:ext cx="2590800" cy="369332"/>
            </a:xfrm>
            <a:prstGeom prst="rect">
              <a:avLst/>
            </a:prstGeom>
            <a:noFill/>
          </p:spPr>
          <p:txBody>
            <a:bodyPr wrap="square" rtlCol="0">
              <a:spAutoFit/>
            </a:bodyPr>
            <a:lstStyle/>
            <a:p>
              <a:r>
                <a:rPr lang="en-US" u="sng" dirty="0">
                  <a:solidFill>
                    <a:prstClr val="black"/>
                  </a:solidFill>
                  <a:latin typeface="Gill Sans MT"/>
                </a:rPr>
                <a:t>Regular Nucleotides</a:t>
              </a:r>
            </a:p>
          </p:txBody>
        </p:sp>
      </p:grpSp>
      <p:grpSp>
        <p:nvGrpSpPr>
          <p:cNvPr id="5" name="Group 90"/>
          <p:cNvGrpSpPr/>
          <p:nvPr/>
        </p:nvGrpSpPr>
        <p:grpSpPr>
          <a:xfrm>
            <a:off x="5638800" y="3108542"/>
            <a:ext cx="2590800" cy="1701464"/>
            <a:chOff x="5334000" y="3663791"/>
            <a:chExt cx="2590800" cy="1701464"/>
          </a:xfrm>
        </p:grpSpPr>
        <p:sp>
          <p:nvSpPr>
            <p:cNvPr id="55" name="TextBox 54"/>
            <p:cNvSpPr txBox="1"/>
            <p:nvPr/>
          </p:nvSpPr>
          <p:spPr>
            <a:xfrm>
              <a:off x="5334000" y="3663791"/>
              <a:ext cx="2590800" cy="369332"/>
            </a:xfrm>
            <a:prstGeom prst="rect">
              <a:avLst/>
            </a:prstGeom>
            <a:noFill/>
          </p:spPr>
          <p:txBody>
            <a:bodyPr wrap="square" rtlCol="0">
              <a:spAutoFit/>
            </a:bodyPr>
            <a:lstStyle/>
            <a:p>
              <a:r>
                <a:rPr lang="en-US" u="sng" dirty="0" err="1">
                  <a:solidFill>
                    <a:prstClr val="black"/>
                  </a:solidFill>
                  <a:latin typeface="Gill Sans MT"/>
                </a:rPr>
                <a:t>Dideoxy</a:t>
              </a:r>
              <a:r>
                <a:rPr lang="en-US" u="sng" dirty="0">
                  <a:solidFill>
                    <a:prstClr val="black"/>
                  </a:solidFill>
                  <a:latin typeface="Gill Sans MT"/>
                </a:rPr>
                <a:t> Nucleotides</a:t>
              </a:r>
            </a:p>
          </p:txBody>
        </p:sp>
        <p:sp>
          <p:nvSpPr>
            <p:cNvPr id="57" name="TextBox 56"/>
            <p:cNvSpPr txBox="1"/>
            <p:nvPr/>
          </p:nvSpPr>
          <p:spPr>
            <a:xfrm>
              <a:off x="5943600" y="41693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59" name="TextBox 58"/>
            <p:cNvSpPr txBox="1"/>
            <p:nvPr/>
          </p:nvSpPr>
          <p:spPr>
            <a:xfrm>
              <a:off x="6858000" y="4354057"/>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0" name="TextBox 59"/>
            <p:cNvSpPr txBox="1"/>
            <p:nvPr/>
          </p:nvSpPr>
          <p:spPr>
            <a:xfrm>
              <a:off x="6400800" y="46265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1" name="TextBox 60"/>
            <p:cNvSpPr txBox="1"/>
            <p:nvPr/>
          </p:nvSpPr>
          <p:spPr>
            <a:xfrm>
              <a:off x="5486400" y="4811257"/>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2" name="TextBox 61"/>
            <p:cNvSpPr txBox="1"/>
            <p:nvPr/>
          </p:nvSpPr>
          <p:spPr>
            <a:xfrm>
              <a:off x="6705600" y="49313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6" name="TextBox 65"/>
            <p:cNvSpPr txBox="1"/>
            <p:nvPr/>
          </p:nvSpPr>
          <p:spPr>
            <a:xfrm>
              <a:off x="5791200" y="4931391"/>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74" name="TextBox 73"/>
            <p:cNvSpPr txBox="1"/>
            <p:nvPr/>
          </p:nvSpPr>
          <p:spPr>
            <a:xfrm>
              <a:off x="6248400" y="4354057"/>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6" name="TextBox 75"/>
            <p:cNvSpPr txBox="1"/>
            <p:nvPr/>
          </p:nvSpPr>
          <p:spPr>
            <a:xfrm>
              <a:off x="7162800" y="4169391"/>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7" name="TextBox 76"/>
            <p:cNvSpPr txBox="1"/>
            <p:nvPr/>
          </p:nvSpPr>
          <p:spPr>
            <a:xfrm>
              <a:off x="5334000" y="4441925"/>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8" name="TextBox 77"/>
            <p:cNvSpPr txBox="1"/>
            <p:nvPr/>
          </p:nvSpPr>
          <p:spPr>
            <a:xfrm>
              <a:off x="6705600" y="4626591"/>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79" name="TextBox 78"/>
            <p:cNvSpPr txBox="1"/>
            <p:nvPr/>
          </p:nvSpPr>
          <p:spPr>
            <a:xfrm>
              <a:off x="5638800" y="4354057"/>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0" name="TextBox 79"/>
            <p:cNvSpPr txBox="1"/>
            <p:nvPr/>
          </p:nvSpPr>
          <p:spPr>
            <a:xfrm>
              <a:off x="6400800" y="4072593"/>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2" name="TextBox 81"/>
            <p:cNvSpPr txBox="1"/>
            <p:nvPr/>
          </p:nvSpPr>
          <p:spPr>
            <a:xfrm>
              <a:off x="6248400" y="4995923"/>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3" name="TextBox 82"/>
            <p:cNvSpPr txBox="1"/>
            <p:nvPr/>
          </p:nvSpPr>
          <p:spPr>
            <a:xfrm>
              <a:off x="5943600" y="4746725"/>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5" name="TextBox 84"/>
            <p:cNvSpPr txBox="1"/>
            <p:nvPr/>
          </p:nvSpPr>
          <p:spPr>
            <a:xfrm>
              <a:off x="6553200" y="4257259"/>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6" name="TextBox 85"/>
            <p:cNvSpPr txBox="1"/>
            <p:nvPr/>
          </p:nvSpPr>
          <p:spPr>
            <a:xfrm>
              <a:off x="7162800" y="4723389"/>
              <a:ext cx="381000" cy="369332"/>
            </a:xfrm>
            <a:prstGeom prst="rect">
              <a:avLst/>
            </a:prstGeom>
            <a:noFill/>
          </p:spPr>
          <p:txBody>
            <a:bodyPr wrap="square" rtlCol="0">
              <a:spAutoFit/>
            </a:bodyPr>
            <a:lstStyle/>
            <a:p>
              <a:r>
                <a:rPr lang="en-US" dirty="0">
                  <a:solidFill>
                    <a:srgbClr val="E5E500"/>
                  </a:solidFill>
                  <a:latin typeface="Gill Sans MT"/>
                </a:rPr>
                <a:t>G</a:t>
              </a:r>
            </a:p>
          </p:txBody>
        </p:sp>
        <p:sp>
          <p:nvSpPr>
            <p:cNvPr id="87" name="TextBox 86"/>
            <p:cNvSpPr txBox="1"/>
            <p:nvPr/>
          </p:nvSpPr>
          <p:spPr>
            <a:xfrm>
              <a:off x="5486400" y="4072593"/>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8" name="TextBox 87"/>
            <p:cNvSpPr txBox="1"/>
            <p:nvPr/>
          </p:nvSpPr>
          <p:spPr>
            <a:xfrm>
              <a:off x="5638800" y="4626591"/>
              <a:ext cx="609600" cy="369332"/>
            </a:xfrm>
            <a:prstGeom prst="rect">
              <a:avLst/>
            </a:prstGeom>
            <a:noFill/>
          </p:spPr>
          <p:txBody>
            <a:bodyPr wrap="square" rtlCol="0">
              <a:spAutoFit/>
            </a:bodyPr>
            <a:lstStyle/>
            <a:p>
              <a:r>
                <a:rPr lang="en-US" dirty="0">
                  <a:solidFill>
                    <a:srgbClr val="E5E500"/>
                  </a:solidFill>
                  <a:latin typeface="Gill Sans MT"/>
                </a:rPr>
                <a:t>G</a:t>
              </a:r>
            </a:p>
          </p:txBody>
        </p:sp>
      </p:grpSp>
      <p:sp>
        <p:nvSpPr>
          <p:cNvPr id="89" name="TextBox 88"/>
          <p:cNvSpPr txBox="1"/>
          <p:nvPr/>
        </p:nvSpPr>
        <p:spPr>
          <a:xfrm>
            <a:off x="5562600" y="4888944"/>
            <a:ext cx="2590800" cy="646331"/>
          </a:xfrm>
          <a:prstGeom prst="rect">
            <a:avLst/>
          </a:prstGeom>
          <a:noFill/>
        </p:spPr>
        <p:txBody>
          <a:bodyPr wrap="square" rtlCol="0">
            <a:spAutoFit/>
          </a:bodyPr>
          <a:lstStyle/>
          <a:p>
            <a:pPr marL="342900" indent="-342900">
              <a:buFontTx/>
              <a:buAutoNum type="arabicPeriod"/>
            </a:pPr>
            <a:r>
              <a:rPr lang="en-US" dirty="0">
                <a:solidFill>
                  <a:prstClr val="black"/>
                </a:solidFill>
                <a:latin typeface="Gill Sans MT"/>
              </a:rPr>
              <a:t>Labeled</a:t>
            </a:r>
          </a:p>
          <a:p>
            <a:pPr marL="342900" indent="-342900">
              <a:buFontTx/>
              <a:buAutoNum type="arabicPeriod"/>
            </a:pPr>
            <a:r>
              <a:rPr lang="en-US" dirty="0">
                <a:solidFill>
                  <a:prstClr val="black"/>
                </a:solidFill>
                <a:latin typeface="Gill Sans MT"/>
              </a:rPr>
              <a:t>Terminators</a:t>
            </a:r>
          </a:p>
        </p:txBody>
      </p:sp>
    </p:spTree>
    <p:extLst>
      <p:ext uri="{BB962C8B-B14F-4D97-AF65-F5344CB8AC3E}">
        <p14:creationId xmlns:p14="http://schemas.microsoft.com/office/powerpoint/2010/main" val="22106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animEffect transition="in" filter="dissolve">
                                      <p:cBhvr>
                                        <p:cTn id="17" dur="500"/>
                                        <p:tgtEl>
                                          <p:spTgt spid="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
                                            <p:txEl>
                                              <p:pRg st="1" end="1"/>
                                            </p:txEl>
                                          </p:spTgt>
                                        </p:tgtEl>
                                        <p:attrNameLst>
                                          <p:attrName>style.visibility</p:attrName>
                                        </p:attrNameLst>
                                      </p:cBhvr>
                                      <p:to>
                                        <p:strVal val="visible"/>
                                      </p:to>
                                    </p:set>
                                    <p:animEffect transition="in" filter="dissolve">
                                      <p:cBhvr>
                                        <p:cTn id="22" dur="500"/>
                                        <p:tgtEl>
                                          <p:spTgt spid="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4" name="Group 105"/>
          <p:cNvGrpSpPr/>
          <p:nvPr/>
        </p:nvGrpSpPr>
        <p:grpSpPr>
          <a:xfrm>
            <a:off x="1405550" y="1464267"/>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grpSp>
        <p:nvGrpSpPr>
          <p:cNvPr id="17" name="Group 84"/>
          <p:cNvGrpSpPr/>
          <p:nvPr/>
        </p:nvGrpSpPr>
        <p:grpSpPr>
          <a:xfrm>
            <a:off x="1405550" y="1982434"/>
            <a:ext cx="7030979" cy="478641"/>
            <a:chOff x="1432560" y="4267200"/>
            <a:chExt cx="7030979" cy="478641"/>
          </a:xfrm>
        </p:grpSpPr>
        <p:cxnSp>
          <p:nvCxnSpPr>
            <p:cNvPr id="18" name="Straight Connector 17"/>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a:t>
              </a:r>
              <a:r>
                <a:rPr lang="en-US" sz="1600" b="1" dirty="0" smtClean="0">
                  <a:solidFill>
                    <a:prstClr val="black"/>
                  </a:solidFill>
                  <a:latin typeface="Lucida Console"/>
                </a:rPr>
                <a:t>? ? ? ? ? ? ? ? ? ? ? ? ? ? ?</a:t>
              </a:r>
              <a:endParaRPr lang="en-US" sz="1600" b="1" dirty="0">
                <a:solidFill>
                  <a:prstClr val="black"/>
                </a:solidFill>
                <a:latin typeface="Lucida Console"/>
              </a:endParaRPr>
            </a:p>
          </p:txBody>
        </p:sp>
        <p:sp>
          <p:nvSpPr>
            <p:cNvPr id="21" name="TextBox 20"/>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27" name="TextBox 26"/>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Tree>
    <p:extLst>
      <p:ext uri="{BB962C8B-B14F-4D97-AF65-F5344CB8AC3E}">
        <p14:creationId xmlns:p14="http://schemas.microsoft.com/office/powerpoint/2010/main" val="6268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grpSp>
        <p:nvGrpSpPr>
          <p:cNvPr id="4" name="Group 105"/>
          <p:cNvGrpSpPr/>
          <p:nvPr/>
        </p:nvGrpSpPr>
        <p:grpSpPr>
          <a:xfrm>
            <a:off x="1405550" y="1464267"/>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5" name="TextBox 24"/>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cxnSp>
        <p:nvCxnSpPr>
          <p:cNvPr id="26" name="Straight Connector 25"/>
          <p:cNvCxnSpPr/>
          <p:nvPr/>
        </p:nvCxnSpPr>
        <p:spPr>
          <a:xfrm>
            <a:off x="4380398" y="1756656"/>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7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slide(fromLeft)">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sp>
        <p:nvSpPr>
          <p:cNvPr id="54" name="TextBox 53"/>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grpSp>
        <p:nvGrpSpPr>
          <p:cNvPr id="4" name="Group 105"/>
          <p:cNvGrpSpPr/>
          <p:nvPr/>
        </p:nvGrpSpPr>
        <p:grpSpPr>
          <a:xfrm>
            <a:off x="1405550" y="1464267"/>
            <a:ext cx="5642307" cy="632531"/>
            <a:chOff x="1432560" y="2030187"/>
            <a:chExt cx="5642307" cy="632531"/>
          </a:xfrm>
        </p:grpSpPr>
        <p:sp>
          <p:nvSpPr>
            <p:cNvPr id="98" name="TextBox 97"/>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03" name="TextBox 102"/>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cxnSp>
        <p:nvCxnSpPr>
          <p:cNvPr id="109" name="Straight Connector 108"/>
          <p:cNvCxnSpPr/>
          <p:nvPr/>
        </p:nvCxnSpPr>
        <p:spPr>
          <a:xfrm>
            <a:off x="4380398" y="1756656"/>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8"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Tree>
    <p:extLst>
      <p:ext uri="{BB962C8B-B14F-4D97-AF65-F5344CB8AC3E}">
        <p14:creationId xmlns:p14="http://schemas.microsoft.com/office/powerpoint/2010/main" val="34749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54"/>
                                        </p:tgtEl>
                                        <p:attrNameLst>
                                          <p:attrName>style.visibility</p:attrName>
                                        </p:attrNameLst>
                                      </p:cBhvr>
                                      <p:to>
                                        <p:strVal val="visible"/>
                                      </p:to>
                                    </p:set>
                                    <p:animEffect transition="in" filter="fade">
                                      <p:cBhvr>
                                        <p:cTn id="14" dur="2000"/>
                                        <p:tgtEl>
                                          <p:spTgt spid="54"/>
                                        </p:tgtEl>
                                      </p:cBhvr>
                                    </p:animEffect>
                                  </p:childTnLst>
                                </p:cTn>
                              </p:par>
                              <p:par>
                                <p:cTn id="15" presetID="12" presetClass="entr" presetSubtype="8"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slide(fromLeft)">
                                      <p:cBhvr>
                                        <p:cTn id="17" dur="3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
        <p:nvSpPr>
          <p:cNvPr id="6" name="TextBox 5"/>
          <p:cNvSpPr txBox="1"/>
          <p:nvPr/>
        </p:nvSpPr>
        <p:spPr>
          <a:xfrm>
            <a:off x="1943810" y="1031682"/>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first 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Tree>
    <p:extLst>
      <p:ext uri="{BB962C8B-B14F-4D97-AF65-F5344CB8AC3E}">
        <p14:creationId xmlns:p14="http://schemas.microsoft.com/office/powerpoint/2010/main" val="2876147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grpSp>
        <p:nvGrpSpPr>
          <p:cNvPr id="8" name="Group 105"/>
          <p:cNvGrpSpPr/>
          <p:nvPr/>
        </p:nvGrpSpPr>
        <p:grpSpPr>
          <a:xfrm>
            <a:off x="1405550" y="1464267"/>
            <a:ext cx="5642307" cy="632531"/>
            <a:chOff x="1432560" y="2030187"/>
            <a:chExt cx="5642307" cy="632531"/>
          </a:xfrm>
        </p:grpSpPr>
        <p:sp>
          <p:nvSpPr>
            <p:cNvPr id="25" name="TextBox 24"/>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104"/>
            <p:cNvGrpSpPr/>
            <p:nvPr/>
          </p:nvGrpSpPr>
          <p:grpSpPr>
            <a:xfrm>
              <a:off x="1666499" y="2030187"/>
              <a:ext cx="5408368" cy="632531"/>
              <a:chOff x="1666499" y="2030187"/>
              <a:chExt cx="5408368" cy="632531"/>
            </a:xfrm>
          </p:grpSpPr>
          <p:grpSp>
            <p:nvGrpSpPr>
              <p:cNvPr id="10" name="Group 96"/>
              <p:cNvGrpSpPr/>
              <p:nvPr/>
            </p:nvGrpSpPr>
            <p:grpSpPr>
              <a:xfrm>
                <a:off x="1666499" y="232257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8" name="TextBox 27"/>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32" name="TextBox 31"/>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175665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par>
                                <p:cTn id="14" presetID="1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slide(fromLeft)">
                                      <p:cBhvr>
                                        <p:cTn id="1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grpSp>
        <p:nvGrpSpPr>
          <p:cNvPr id="9" name="Group 105"/>
          <p:cNvGrpSpPr/>
          <p:nvPr/>
        </p:nvGrpSpPr>
        <p:grpSpPr>
          <a:xfrm>
            <a:off x="1405550" y="1464267"/>
            <a:ext cx="5642307" cy="632531"/>
            <a:chOff x="1432560" y="2030187"/>
            <a:chExt cx="5642307" cy="632531"/>
          </a:xfrm>
        </p:grpSpPr>
        <p:sp>
          <p:nvSpPr>
            <p:cNvPr id="42" name="TextBox 41"/>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104"/>
            <p:cNvGrpSpPr/>
            <p:nvPr/>
          </p:nvGrpSpPr>
          <p:grpSpPr>
            <a:xfrm>
              <a:off x="1666499" y="2030187"/>
              <a:ext cx="5408368" cy="632531"/>
              <a:chOff x="1666499" y="2030187"/>
              <a:chExt cx="5408368" cy="632531"/>
            </a:xfrm>
          </p:grpSpPr>
          <p:grpSp>
            <p:nvGrpSpPr>
              <p:cNvPr id="11" name="Group 96"/>
              <p:cNvGrpSpPr/>
              <p:nvPr/>
            </p:nvGrpSpPr>
            <p:grpSpPr>
              <a:xfrm>
                <a:off x="1666499" y="2322576"/>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5" name="TextBox 44"/>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48" name="TextBox 47"/>
          <p:cNvSpPr txBox="1"/>
          <p:nvPr/>
        </p:nvSpPr>
        <p:spPr>
          <a:xfrm>
            <a:off x="4325534" y="1756656"/>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1756656"/>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childTnLst>
                                </p:cTn>
                              </p:par>
                              <p:par>
                                <p:cTn id="14" presetID="12" presetClass="entr" presetSubtype="8"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slide(fromLeft)">
                                      <p:cBhvr>
                                        <p:cTn id="1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grpSp>
        <p:nvGrpSpPr>
          <p:cNvPr id="10" name="Group 105"/>
          <p:cNvGrpSpPr/>
          <p:nvPr/>
        </p:nvGrpSpPr>
        <p:grpSpPr>
          <a:xfrm>
            <a:off x="1405550" y="1464267"/>
            <a:ext cx="5642307" cy="632531"/>
            <a:chOff x="1432560" y="2030187"/>
            <a:chExt cx="5642307" cy="632531"/>
          </a:xfrm>
        </p:grpSpPr>
        <p:sp>
          <p:nvSpPr>
            <p:cNvPr id="50" name="TextBox 49"/>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104"/>
            <p:cNvGrpSpPr/>
            <p:nvPr/>
          </p:nvGrpSpPr>
          <p:grpSpPr>
            <a:xfrm>
              <a:off x="1666499" y="2030187"/>
              <a:ext cx="5408368" cy="632531"/>
              <a:chOff x="1666499" y="2030187"/>
              <a:chExt cx="5408368" cy="632531"/>
            </a:xfrm>
          </p:grpSpPr>
          <p:grpSp>
            <p:nvGrpSpPr>
              <p:cNvPr id="12" name="Group 96"/>
              <p:cNvGrpSpPr/>
              <p:nvPr/>
            </p:nvGrpSpPr>
            <p:grpSpPr>
              <a:xfrm>
                <a:off x="1666499" y="2322576"/>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3" name="TextBox 52"/>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57" name="TextBox 56"/>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a:endCxn id="57" idx="0"/>
          </p:cNvCxnSpPr>
          <p:nvPr/>
        </p:nvCxnSpPr>
        <p:spPr>
          <a:xfrm>
            <a:off x="4380398" y="1756656"/>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5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grpSp>
        <p:nvGrpSpPr>
          <p:cNvPr id="11" name="Group 105"/>
          <p:cNvGrpSpPr/>
          <p:nvPr/>
        </p:nvGrpSpPr>
        <p:grpSpPr>
          <a:xfrm>
            <a:off x="1405550" y="1464267"/>
            <a:ext cx="5642307" cy="632531"/>
            <a:chOff x="1432560" y="2030187"/>
            <a:chExt cx="5642307" cy="632531"/>
          </a:xfrm>
        </p:grpSpPr>
        <p:sp>
          <p:nvSpPr>
            <p:cNvPr id="61" name="TextBox 60"/>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2" name="Group 104"/>
            <p:cNvGrpSpPr/>
            <p:nvPr/>
          </p:nvGrpSpPr>
          <p:grpSpPr>
            <a:xfrm>
              <a:off x="1666499" y="2030187"/>
              <a:ext cx="5408368" cy="632531"/>
              <a:chOff x="1666499" y="2030187"/>
              <a:chExt cx="5408368" cy="632531"/>
            </a:xfrm>
          </p:grpSpPr>
          <p:grpSp>
            <p:nvGrpSpPr>
              <p:cNvPr id="13" name="Group 96"/>
              <p:cNvGrpSpPr/>
              <p:nvPr/>
            </p:nvGrpSpPr>
            <p:grpSpPr>
              <a:xfrm>
                <a:off x="1666499" y="2322576"/>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64" name="TextBox 63"/>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71" name="TextBox 70"/>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1756656"/>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9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childTnLst>
                                </p:cTn>
                              </p:par>
                              <p:par>
                                <p:cTn id="14" presetID="12" presetClass="entr" presetSubtype="8"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slide(fromLeft)">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spTree>
    <p:extLst>
      <p:ext uri="{BB962C8B-B14F-4D97-AF65-F5344CB8AC3E}">
        <p14:creationId xmlns:p14="http://schemas.microsoft.com/office/powerpoint/2010/main" val="1646388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a:t>
              </a:r>
              <a:r>
                <a:rPr lang="en-US" sz="1600" b="1" dirty="0" smtClean="0">
                  <a:solidFill>
                    <a:prstClr val="black"/>
                  </a:solidFill>
                  <a:latin typeface="Lucida Console"/>
                </a:rPr>
                <a:t>? ? ? ? ? ? ? ? ? ? ? ? ? ? ?</a:t>
              </a:r>
              <a:endParaRPr lang="en-US" sz="1600" b="1" dirty="0">
                <a:solidFill>
                  <a:prstClr val="black"/>
                </a:solidFill>
                <a:latin typeface="Lucida Console"/>
              </a:endParaRP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smtClean="0">
                <a:solidFill>
                  <a:srgbClr val="FF0000"/>
                </a:solidFill>
                <a:latin typeface="Lucida Console"/>
              </a:rPr>
              <a:t>T</a:t>
            </a:r>
            <a:endParaRPr lang="en-US" sz="1600" b="1" dirty="0">
              <a:solidFill>
                <a:srgbClr val="FF0000"/>
              </a:solidFill>
              <a:latin typeface="Lucida Console"/>
            </a:endParaRP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t>
                </a:r>
                <a:r>
                  <a:rPr lang="en-US" sz="1600" b="1" dirty="0" smtClean="0">
                    <a:solidFill>
                      <a:prstClr val="black"/>
                    </a:solidFill>
                    <a:latin typeface="Lucida Console"/>
                  </a:rPr>
                  <a:t>A</a:t>
                </a:r>
                <a:endParaRPr lang="en-US" sz="1600" b="1" dirty="0">
                  <a:solidFill>
                    <a:prstClr val="black"/>
                  </a:solidFill>
                  <a:latin typeface="Lucida Console"/>
                </a:endParaRP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spTree>
    <p:extLst>
      <p:ext uri="{BB962C8B-B14F-4D97-AF65-F5344CB8AC3E}">
        <p14:creationId xmlns:p14="http://schemas.microsoft.com/office/powerpoint/2010/main" val="1647568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0"/>
          <p:cNvGrpSpPr/>
          <p:nvPr/>
        </p:nvGrpSpPr>
        <p:grpSpPr>
          <a:xfrm>
            <a:off x="1405550" y="3197224"/>
            <a:ext cx="7738450" cy="478642"/>
            <a:chOff x="1253150" y="5453728"/>
            <a:chExt cx="7738450" cy="478642"/>
          </a:xfrm>
        </p:grpSpPr>
        <p:sp>
          <p:nvSpPr>
            <p:cNvPr id="121" name="TextBox 120"/>
            <p:cNvSpPr txBox="1"/>
            <p:nvPr/>
          </p:nvSpPr>
          <p:spPr>
            <a:xfrm>
              <a:off x="1253150" y="545372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487089" y="5592228"/>
              <a:ext cx="5408368" cy="340142"/>
              <a:chOff x="1666499" y="1905000"/>
              <a:chExt cx="5408368" cy="340142"/>
            </a:xfrm>
          </p:grpSpPr>
          <p:cxnSp>
            <p:nvCxnSpPr>
              <p:cNvPr id="126" name="Straight Connector 12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23" name="TextBox 122"/>
            <p:cNvSpPr txBox="1"/>
            <p:nvPr/>
          </p:nvSpPr>
          <p:spPr>
            <a:xfrm>
              <a:off x="4173134" y="5592228"/>
              <a:ext cx="4513666" cy="338554"/>
            </a:xfrm>
            <a:prstGeom prst="rect">
              <a:avLst/>
            </a:prstGeom>
            <a:noFill/>
          </p:spPr>
          <p:txBody>
            <a:bodyPr wrap="square" rtlCol="0">
              <a:spAutoFit/>
            </a:bodyPr>
            <a:lstStyle/>
            <a:p>
              <a:r>
                <a:rPr lang="en-US" sz="1600" b="1" dirty="0">
                  <a:solidFill>
                    <a:prstClr val="black"/>
                  </a:solidFill>
                  <a:latin typeface="Lucida Console"/>
                </a:rPr>
                <a:t>G T C T T G G </a:t>
              </a:r>
              <a:r>
                <a:rPr lang="en-US" sz="1600" b="1" dirty="0">
                  <a:solidFill>
                    <a:srgbClr val="E5E500"/>
                  </a:solidFill>
                  <a:latin typeface="Lucida Console"/>
                </a:rPr>
                <a:t>G</a:t>
              </a:r>
            </a:p>
          </p:txBody>
        </p:sp>
        <p:cxnSp>
          <p:nvCxnSpPr>
            <p:cNvPr id="124" name="Straight Connector 123"/>
            <p:cNvCxnSpPr/>
            <p:nvPr/>
          </p:nvCxnSpPr>
          <p:spPr>
            <a:xfrm>
              <a:off x="4227998" y="5592228"/>
              <a:ext cx="18680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267056" y="5576838"/>
              <a:ext cx="724544" cy="307777"/>
            </a:xfrm>
            <a:prstGeom prst="rect">
              <a:avLst/>
            </a:prstGeom>
            <a:noFill/>
          </p:spPr>
          <p:txBody>
            <a:bodyPr wrap="square" rtlCol="0">
              <a:spAutoFit/>
            </a:bodyPr>
            <a:lstStyle/>
            <a:p>
              <a:r>
                <a:rPr lang="en-US" sz="1400" dirty="0">
                  <a:solidFill>
                    <a:srgbClr val="E5E500"/>
                  </a:solidFill>
                  <a:latin typeface="Lucida Console"/>
                </a:rPr>
                <a:t>19 bp</a:t>
              </a:r>
            </a:p>
          </p:txBody>
        </p:sp>
      </p:grpSp>
      <p:grpSp>
        <p:nvGrpSpPr>
          <p:cNvPr id="5" name="Group 128"/>
          <p:cNvGrpSpPr/>
          <p:nvPr/>
        </p:nvGrpSpPr>
        <p:grpSpPr>
          <a:xfrm>
            <a:off x="1405550" y="3200400"/>
            <a:ext cx="7738450" cy="478642"/>
            <a:chOff x="1405550" y="3880026"/>
            <a:chExt cx="7738450" cy="478642"/>
          </a:xfrm>
        </p:grpSpPr>
        <p:sp>
          <p:nvSpPr>
            <p:cNvPr id="130" name="TextBox 129"/>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6" name="Group 96"/>
            <p:cNvGrpSpPr/>
            <p:nvPr/>
          </p:nvGrpSpPr>
          <p:grpSpPr>
            <a:xfrm>
              <a:off x="1639489" y="4018526"/>
              <a:ext cx="5408368" cy="340142"/>
              <a:chOff x="1666499" y="1905000"/>
              <a:chExt cx="5408368" cy="340142"/>
            </a:xfrm>
          </p:grpSpPr>
          <p:cxnSp>
            <p:nvCxnSpPr>
              <p:cNvPr id="135" name="Straight Connector 13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32" name="TextBox 1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133" name="Straight Connector 132"/>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grpSp>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7" name="Group 141"/>
          <p:cNvGrpSpPr/>
          <p:nvPr/>
        </p:nvGrpSpPr>
        <p:grpSpPr>
          <a:xfrm>
            <a:off x="1405550" y="3195636"/>
            <a:ext cx="7738450" cy="478642"/>
            <a:chOff x="1405550" y="2614964"/>
            <a:chExt cx="7738450" cy="478642"/>
          </a:xfrm>
        </p:grpSpPr>
        <p:grpSp>
          <p:nvGrpSpPr>
            <p:cNvPr id="8"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9"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grpSp>
      <p:grpSp>
        <p:nvGrpSpPr>
          <p:cNvPr id="11" name="Group 160"/>
          <p:cNvGrpSpPr/>
          <p:nvPr/>
        </p:nvGrpSpPr>
        <p:grpSpPr>
          <a:xfrm>
            <a:off x="1405550" y="3193817"/>
            <a:ext cx="7738450" cy="478642"/>
            <a:chOff x="1405550" y="4267200"/>
            <a:chExt cx="7738450" cy="478642"/>
          </a:xfrm>
        </p:grpSpPr>
        <p:sp>
          <p:nvSpPr>
            <p:cNvPr id="25" name="TextBox 24"/>
            <p:cNvSpPr txBox="1"/>
            <p:nvPr/>
          </p:nvSpPr>
          <p:spPr>
            <a:xfrm>
              <a:off x="1405550" y="42672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2" name="Group 96"/>
            <p:cNvGrpSpPr/>
            <p:nvPr/>
          </p:nvGrpSpPr>
          <p:grpSpPr>
            <a:xfrm>
              <a:off x="1639489" y="4405700"/>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405700"/>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34" name="Straight Connector 33"/>
            <p:cNvCxnSpPr>
              <a:endCxn id="32" idx="0"/>
            </p:cNvCxnSpPr>
            <p:nvPr/>
          </p:nvCxnSpPr>
          <p:spPr>
            <a:xfrm>
              <a:off x="4380398" y="4405700"/>
              <a:ext cx="220196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390310"/>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grpSp>
      <p:grpSp>
        <p:nvGrpSpPr>
          <p:cNvPr id="13" name="Group 59"/>
          <p:cNvGrpSpPr/>
          <p:nvPr/>
        </p:nvGrpSpPr>
        <p:grpSpPr>
          <a:xfrm>
            <a:off x="1405550" y="3200400"/>
            <a:ext cx="7755523" cy="478642"/>
            <a:chOff x="1405550" y="4464802"/>
            <a:chExt cx="7755523" cy="478642"/>
          </a:xfrm>
        </p:grpSpPr>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4"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grpSp>
      <p:grpSp>
        <p:nvGrpSpPr>
          <p:cNvPr id="15" name="Group 75"/>
          <p:cNvGrpSpPr/>
          <p:nvPr/>
        </p:nvGrpSpPr>
        <p:grpSpPr>
          <a:xfrm>
            <a:off x="1405550" y="3198812"/>
            <a:ext cx="7738450" cy="478642"/>
            <a:chOff x="1405550" y="5049578"/>
            <a:chExt cx="7738450" cy="478642"/>
          </a:xfrm>
        </p:grpSpPr>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6"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a:t>
              </a:r>
              <a:r>
                <a:rPr lang="en-US" sz="1600" b="1" dirty="0">
                  <a:solidFill>
                    <a:srgbClr val="FF0000"/>
                  </a:solidFill>
                  <a:latin typeface="Lucida Console"/>
                </a:rPr>
                <a:t>T</a:t>
              </a:r>
            </a:p>
          </p:txBody>
        </p:sp>
        <p:cxnSp>
          <p:nvCxnSpPr>
            <p:cNvPr id="59" name="Straight Connector 58"/>
            <p:cNvCxnSpPr/>
            <p:nvPr/>
          </p:nvCxnSpPr>
          <p:spPr>
            <a:xfrm>
              <a:off x="4380398" y="5188078"/>
              <a:ext cx="420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FF0000"/>
                  </a:solidFill>
                  <a:latin typeface="Lucida Console"/>
                </a:rPr>
                <a:t>13 bp</a:t>
              </a:r>
            </a:p>
          </p:txBody>
        </p:sp>
      </p:grpSp>
      <p:grpSp>
        <p:nvGrpSpPr>
          <p:cNvPr id="17" name="Group 73"/>
          <p:cNvGrpSpPr/>
          <p:nvPr/>
        </p:nvGrpSpPr>
        <p:grpSpPr>
          <a:xfrm>
            <a:off x="1405550" y="3200400"/>
            <a:ext cx="7738450" cy="478642"/>
            <a:chOff x="1405550" y="5634354"/>
            <a:chExt cx="7738450" cy="478642"/>
          </a:xfrm>
        </p:grpSpPr>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8"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grpSp>
      <p:grpSp>
        <p:nvGrpSpPr>
          <p:cNvPr id="19" name="Group 85"/>
          <p:cNvGrpSpPr/>
          <p:nvPr/>
        </p:nvGrpSpPr>
        <p:grpSpPr>
          <a:xfrm>
            <a:off x="1405550" y="3200400"/>
            <a:ext cx="7738450" cy="478642"/>
            <a:chOff x="1422623" y="4295645"/>
            <a:chExt cx="7738450" cy="478642"/>
          </a:xfrm>
        </p:grpSpPr>
        <p:sp>
          <p:nvSpPr>
            <p:cNvPr id="78" name="TextBox 77"/>
            <p:cNvSpPr txBox="1"/>
            <p:nvPr/>
          </p:nvSpPr>
          <p:spPr>
            <a:xfrm>
              <a:off x="1422623" y="429564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0" name="Group 96"/>
            <p:cNvGrpSpPr/>
            <p:nvPr/>
          </p:nvGrpSpPr>
          <p:grpSpPr>
            <a:xfrm>
              <a:off x="1656562" y="4434145"/>
              <a:ext cx="5408368" cy="340142"/>
              <a:chOff x="1666499" y="1905000"/>
              <a:chExt cx="5408368" cy="340142"/>
            </a:xfrm>
          </p:grpSpPr>
          <p:cxnSp>
            <p:nvCxnSpPr>
              <p:cNvPr id="83" name="Straight Connector 8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80" name="TextBox 79"/>
            <p:cNvSpPr txBox="1"/>
            <p:nvPr/>
          </p:nvSpPr>
          <p:spPr>
            <a:xfrm>
              <a:off x="4342607" y="4435733"/>
              <a:ext cx="4513666" cy="338554"/>
            </a:xfrm>
            <a:prstGeom prst="rect">
              <a:avLst/>
            </a:prstGeom>
            <a:noFill/>
          </p:spPr>
          <p:txBody>
            <a:bodyPr wrap="square" rtlCol="0">
              <a:spAutoFit/>
            </a:bodyPr>
            <a:lstStyle/>
            <a:p>
              <a:r>
                <a:rPr lang="en-US" sz="1600" b="1" dirty="0">
                  <a:solidFill>
                    <a:prstClr val="black"/>
                  </a:solidFill>
                  <a:latin typeface="Lucida Console"/>
                </a:rPr>
                <a:t>G T </a:t>
              </a:r>
              <a:r>
                <a:rPr lang="en-US" sz="1600" b="1" dirty="0">
                  <a:solidFill>
                    <a:srgbClr val="0000FF"/>
                  </a:solidFill>
                  <a:latin typeface="Lucida Console"/>
                </a:rPr>
                <a:t>C</a:t>
              </a:r>
            </a:p>
          </p:txBody>
        </p:sp>
        <p:cxnSp>
          <p:nvCxnSpPr>
            <p:cNvPr id="81" name="Straight Connector 80"/>
            <p:cNvCxnSpPr/>
            <p:nvPr/>
          </p:nvCxnSpPr>
          <p:spPr>
            <a:xfrm>
              <a:off x="4397471" y="4434145"/>
              <a:ext cx="70792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8436529" y="4418755"/>
              <a:ext cx="724544" cy="307777"/>
            </a:xfrm>
            <a:prstGeom prst="rect">
              <a:avLst/>
            </a:prstGeom>
            <a:noFill/>
          </p:spPr>
          <p:txBody>
            <a:bodyPr wrap="square" rtlCol="0">
              <a:spAutoFit/>
            </a:bodyPr>
            <a:lstStyle/>
            <a:p>
              <a:r>
                <a:rPr lang="en-US" sz="1400" dirty="0">
                  <a:solidFill>
                    <a:srgbClr val="0000FF"/>
                  </a:solidFill>
                  <a:latin typeface="Lucida Console"/>
                </a:rPr>
                <a:t>14 bp</a:t>
              </a:r>
            </a:p>
          </p:txBody>
        </p:sp>
      </p:grpSp>
      <p:grpSp>
        <p:nvGrpSpPr>
          <p:cNvPr id="21" name="Group 95"/>
          <p:cNvGrpSpPr/>
          <p:nvPr/>
        </p:nvGrpSpPr>
        <p:grpSpPr>
          <a:xfrm>
            <a:off x="1405550" y="3200400"/>
            <a:ext cx="7738450" cy="478642"/>
            <a:chOff x="1253150" y="4114800"/>
            <a:chExt cx="7738450" cy="478642"/>
          </a:xfrm>
        </p:grpSpPr>
        <p:sp>
          <p:nvSpPr>
            <p:cNvPr id="88" name="TextBox 87"/>
            <p:cNvSpPr txBox="1"/>
            <p:nvPr/>
          </p:nvSpPr>
          <p:spPr>
            <a:xfrm>
              <a:off x="1253150" y="41148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2" name="Group 96"/>
            <p:cNvGrpSpPr/>
            <p:nvPr/>
          </p:nvGrpSpPr>
          <p:grpSpPr>
            <a:xfrm>
              <a:off x="1487089" y="4253300"/>
              <a:ext cx="5408368" cy="340142"/>
              <a:chOff x="1666499" y="1905000"/>
              <a:chExt cx="5408368" cy="340142"/>
            </a:xfrm>
          </p:grpSpPr>
          <p:cxnSp>
            <p:nvCxnSpPr>
              <p:cNvPr id="93" name="Straight Connector 9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90" name="TextBox 89"/>
            <p:cNvSpPr txBox="1"/>
            <p:nvPr/>
          </p:nvSpPr>
          <p:spPr>
            <a:xfrm>
              <a:off x="4173134" y="4253300"/>
              <a:ext cx="4513666" cy="338554"/>
            </a:xfrm>
            <a:prstGeom prst="rect">
              <a:avLst/>
            </a:prstGeom>
            <a:noFill/>
          </p:spPr>
          <p:txBody>
            <a:bodyPr wrap="square" rtlCol="0">
              <a:spAutoFit/>
            </a:bodyPr>
            <a:lstStyle/>
            <a:p>
              <a:r>
                <a:rPr lang="en-US" sz="1600" b="1" dirty="0">
                  <a:solidFill>
                    <a:prstClr val="black"/>
                  </a:solidFill>
                  <a:latin typeface="Lucida Console"/>
                </a:rPr>
                <a:t>G T C </a:t>
              </a:r>
              <a:r>
                <a:rPr lang="en-US" sz="1600" b="1" dirty="0">
                  <a:solidFill>
                    <a:srgbClr val="FF0000"/>
                  </a:solidFill>
                  <a:latin typeface="Lucida Console"/>
                </a:rPr>
                <a:t>T</a:t>
              </a:r>
            </a:p>
          </p:txBody>
        </p:sp>
        <p:cxnSp>
          <p:nvCxnSpPr>
            <p:cNvPr id="91" name="Straight Connector 90"/>
            <p:cNvCxnSpPr/>
            <p:nvPr/>
          </p:nvCxnSpPr>
          <p:spPr>
            <a:xfrm>
              <a:off x="4227998" y="4253300"/>
              <a:ext cx="953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267056" y="4237910"/>
              <a:ext cx="724544" cy="307777"/>
            </a:xfrm>
            <a:prstGeom prst="rect">
              <a:avLst/>
            </a:prstGeom>
            <a:noFill/>
          </p:spPr>
          <p:txBody>
            <a:bodyPr wrap="square" rtlCol="0">
              <a:spAutoFit/>
            </a:bodyPr>
            <a:lstStyle/>
            <a:p>
              <a:r>
                <a:rPr lang="en-US" sz="1400" dirty="0">
                  <a:solidFill>
                    <a:srgbClr val="FF0000"/>
                  </a:solidFill>
                  <a:latin typeface="Lucida Console"/>
                </a:rPr>
                <a:t>15 bp</a:t>
              </a:r>
            </a:p>
          </p:txBody>
        </p:sp>
      </p:grpSp>
      <p:grpSp>
        <p:nvGrpSpPr>
          <p:cNvPr id="23" name="Group 106"/>
          <p:cNvGrpSpPr/>
          <p:nvPr/>
        </p:nvGrpSpPr>
        <p:grpSpPr>
          <a:xfrm>
            <a:off x="1405550" y="3200400"/>
            <a:ext cx="7738450" cy="478642"/>
            <a:chOff x="1253150" y="5528220"/>
            <a:chExt cx="7738450" cy="478642"/>
          </a:xfrm>
        </p:grpSpPr>
        <p:sp>
          <p:nvSpPr>
            <p:cNvPr id="99" name="TextBox 98"/>
            <p:cNvSpPr txBox="1"/>
            <p:nvPr/>
          </p:nvSpPr>
          <p:spPr>
            <a:xfrm>
              <a:off x="1253150" y="552822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4" name="Group 96"/>
            <p:cNvGrpSpPr/>
            <p:nvPr/>
          </p:nvGrpSpPr>
          <p:grpSpPr>
            <a:xfrm>
              <a:off x="1487089" y="5666720"/>
              <a:ext cx="5408368" cy="340142"/>
              <a:chOff x="1666499" y="1905000"/>
              <a:chExt cx="5408368" cy="340142"/>
            </a:xfrm>
          </p:grpSpPr>
          <p:cxnSp>
            <p:nvCxnSpPr>
              <p:cNvPr id="104" name="Straight Connector 103"/>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01" name="TextBox 100"/>
            <p:cNvSpPr txBox="1"/>
            <p:nvPr/>
          </p:nvSpPr>
          <p:spPr>
            <a:xfrm>
              <a:off x="4173134" y="5666720"/>
              <a:ext cx="4513666" cy="338554"/>
            </a:xfrm>
            <a:prstGeom prst="rect">
              <a:avLst/>
            </a:prstGeom>
            <a:noFill/>
          </p:spPr>
          <p:txBody>
            <a:bodyPr wrap="square" rtlCol="0">
              <a:spAutoFit/>
            </a:bodyPr>
            <a:lstStyle/>
            <a:p>
              <a:r>
                <a:rPr lang="en-US" sz="1600" b="1" dirty="0">
                  <a:solidFill>
                    <a:prstClr val="black"/>
                  </a:solidFill>
                  <a:latin typeface="Lucida Console"/>
                </a:rPr>
                <a:t>G T C T T </a:t>
              </a:r>
              <a:r>
                <a:rPr lang="en-US" sz="1600" b="1" dirty="0">
                  <a:solidFill>
                    <a:srgbClr val="E5E500"/>
                  </a:solidFill>
                  <a:latin typeface="Lucida Console"/>
                </a:rPr>
                <a:t>G</a:t>
              </a:r>
            </a:p>
          </p:txBody>
        </p:sp>
        <p:cxnSp>
          <p:nvCxnSpPr>
            <p:cNvPr id="102" name="Straight Connector 101"/>
            <p:cNvCxnSpPr/>
            <p:nvPr/>
          </p:nvCxnSpPr>
          <p:spPr>
            <a:xfrm>
              <a:off x="4227998" y="5666720"/>
              <a:ext cx="14108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8267056" y="5651330"/>
              <a:ext cx="724544" cy="307777"/>
            </a:xfrm>
            <a:prstGeom prst="rect">
              <a:avLst/>
            </a:prstGeom>
            <a:noFill/>
          </p:spPr>
          <p:txBody>
            <a:bodyPr wrap="square" rtlCol="0">
              <a:spAutoFit/>
            </a:bodyPr>
            <a:lstStyle/>
            <a:p>
              <a:r>
                <a:rPr lang="en-US" sz="1400" dirty="0">
                  <a:solidFill>
                    <a:srgbClr val="E5E500"/>
                  </a:solidFill>
                  <a:latin typeface="Lucida Console"/>
                </a:rPr>
                <a:t>17 bp</a:t>
              </a:r>
            </a:p>
          </p:txBody>
        </p:sp>
      </p:grpSp>
      <p:grpSp>
        <p:nvGrpSpPr>
          <p:cNvPr id="26" name="Group 118"/>
          <p:cNvGrpSpPr/>
          <p:nvPr/>
        </p:nvGrpSpPr>
        <p:grpSpPr>
          <a:xfrm>
            <a:off x="1405550" y="3198812"/>
            <a:ext cx="7738450" cy="478642"/>
            <a:chOff x="1371502" y="5638800"/>
            <a:chExt cx="7738450" cy="478642"/>
          </a:xfrm>
        </p:grpSpPr>
        <p:sp>
          <p:nvSpPr>
            <p:cNvPr id="110" name="TextBox 109"/>
            <p:cNvSpPr txBox="1"/>
            <p:nvPr/>
          </p:nvSpPr>
          <p:spPr>
            <a:xfrm>
              <a:off x="1371502" y="56388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7" name="Group 96"/>
            <p:cNvGrpSpPr/>
            <p:nvPr/>
          </p:nvGrpSpPr>
          <p:grpSpPr>
            <a:xfrm>
              <a:off x="1605441" y="5777300"/>
              <a:ext cx="5408368" cy="340142"/>
              <a:chOff x="1666499" y="1905000"/>
              <a:chExt cx="5408368" cy="340142"/>
            </a:xfrm>
          </p:grpSpPr>
          <p:cxnSp>
            <p:nvCxnSpPr>
              <p:cNvPr id="115" name="Straight Connector 11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12" name="TextBox 111"/>
            <p:cNvSpPr txBox="1"/>
            <p:nvPr/>
          </p:nvSpPr>
          <p:spPr>
            <a:xfrm>
              <a:off x="4291486" y="5777300"/>
              <a:ext cx="4513666" cy="338554"/>
            </a:xfrm>
            <a:prstGeom prst="rect">
              <a:avLst/>
            </a:prstGeom>
            <a:noFill/>
          </p:spPr>
          <p:txBody>
            <a:bodyPr wrap="square" rtlCol="0">
              <a:spAutoFit/>
            </a:bodyPr>
            <a:lstStyle/>
            <a:p>
              <a:r>
                <a:rPr lang="en-US" sz="1600" b="1" dirty="0">
                  <a:solidFill>
                    <a:prstClr val="black"/>
                  </a:solidFill>
                  <a:latin typeface="Lucida Console"/>
                </a:rPr>
                <a:t>G T C T T G </a:t>
              </a:r>
              <a:r>
                <a:rPr lang="en-US" sz="1600" b="1" dirty="0">
                  <a:solidFill>
                    <a:srgbClr val="E5E500"/>
                  </a:solidFill>
                  <a:latin typeface="Lucida Console"/>
                </a:rPr>
                <a:t>G</a:t>
              </a:r>
            </a:p>
          </p:txBody>
        </p:sp>
        <p:cxnSp>
          <p:nvCxnSpPr>
            <p:cNvPr id="113" name="Straight Connector 112"/>
            <p:cNvCxnSpPr/>
            <p:nvPr/>
          </p:nvCxnSpPr>
          <p:spPr>
            <a:xfrm>
              <a:off x="4346350" y="5777300"/>
              <a:ext cx="1673450"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385408" y="5761910"/>
              <a:ext cx="724544" cy="307777"/>
            </a:xfrm>
            <a:prstGeom prst="rect">
              <a:avLst/>
            </a:prstGeom>
            <a:noFill/>
          </p:spPr>
          <p:txBody>
            <a:bodyPr wrap="square" rtlCol="0">
              <a:spAutoFit/>
            </a:bodyPr>
            <a:lstStyle/>
            <a:p>
              <a:r>
                <a:rPr lang="en-US" sz="1400" dirty="0">
                  <a:solidFill>
                    <a:srgbClr val="E5E500"/>
                  </a:solidFill>
                  <a:latin typeface="Lucida Console"/>
                </a:rPr>
                <a:t>18 bp</a:t>
              </a:r>
            </a:p>
          </p:txBody>
        </p:sp>
      </p:grpSp>
      <p:sp>
        <p:nvSpPr>
          <p:cNvPr id="144" name="Freeform 143"/>
          <p:cNvSpPr/>
          <p:nvPr/>
        </p:nvSpPr>
        <p:spPr>
          <a:xfrm>
            <a:off x="7047857" y="2965264"/>
            <a:ext cx="191143" cy="71331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45" name="Rectangle 144"/>
          <p:cNvSpPr/>
          <p:nvPr/>
        </p:nvSpPr>
        <p:spPr>
          <a:xfrm>
            <a:off x="1066800" y="2918120"/>
            <a:ext cx="365760" cy="844736"/>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prstClr val="black"/>
                </a:solidFill>
                <a:latin typeface="Gill Sans MT"/>
              </a:rPr>
              <a:t>Laser Reader</a:t>
            </a:r>
          </a:p>
        </p:txBody>
      </p:sp>
      <p:cxnSp>
        <p:nvCxnSpPr>
          <p:cNvPr id="148" name="Straight Arrow Connector 147"/>
          <p:cNvCxnSpPr/>
          <p:nvPr/>
        </p:nvCxnSpPr>
        <p:spPr>
          <a:xfrm>
            <a:off x="1432560" y="3334136"/>
            <a:ext cx="113111" cy="1588"/>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9" name="Freeform 148"/>
          <p:cNvSpPr/>
          <p:nvPr/>
        </p:nvSpPr>
        <p:spPr>
          <a:xfrm>
            <a:off x="7143428" y="3124200"/>
            <a:ext cx="191143" cy="5484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0" name="Freeform 149"/>
          <p:cNvSpPr/>
          <p:nvPr/>
        </p:nvSpPr>
        <p:spPr>
          <a:xfrm>
            <a:off x="7239000" y="2965264"/>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1" name="Freeform 150"/>
          <p:cNvSpPr/>
          <p:nvPr/>
        </p:nvSpPr>
        <p:spPr>
          <a:xfrm>
            <a:off x="7334571" y="3124200"/>
            <a:ext cx="191143" cy="5484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2" name="Freeform 151"/>
          <p:cNvSpPr/>
          <p:nvPr/>
        </p:nvSpPr>
        <p:spPr>
          <a:xfrm>
            <a:off x="7430143" y="3200400"/>
            <a:ext cx="191143" cy="4722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3" name="Freeform 152"/>
          <p:cNvSpPr/>
          <p:nvPr/>
        </p:nvSpPr>
        <p:spPr>
          <a:xfrm>
            <a:off x="7525714" y="2918120"/>
            <a:ext cx="191143" cy="760922"/>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4" name="Freeform 153"/>
          <p:cNvSpPr/>
          <p:nvPr/>
        </p:nvSpPr>
        <p:spPr>
          <a:xfrm>
            <a:off x="7621286" y="2965264"/>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5" name="Freeform 154"/>
          <p:cNvSpPr/>
          <p:nvPr/>
        </p:nvSpPr>
        <p:spPr>
          <a:xfrm>
            <a:off x="7716857" y="2986775"/>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7" name="Freeform 156"/>
          <p:cNvSpPr/>
          <p:nvPr/>
        </p:nvSpPr>
        <p:spPr>
          <a:xfrm>
            <a:off x="7812429" y="2965033"/>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8" name="Freeform 157"/>
          <p:cNvSpPr/>
          <p:nvPr/>
        </p:nvSpPr>
        <p:spPr>
          <a:xfrm>
            <a:off x="7908000" y="3205164"/>
            <a:ext cx="191143" cy="4722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9" name="Freeform 158"/>
          <p:cNvSpPr/>
          <p:nvPr/>
        </p:nvSpPr>
        <p:spPr>
          <a:xfrm>
            <a:off x="8003572" y="2971616"/>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14305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0-#ppt_h/2"/>
                                          </p:val>
                                        </p:tav>
                                        <p:tav tm="100000">
                                          <p:val>
                                            <p:strVal val="#ppt_y"/>
                                          </p:val>
                                        </p:tav>
                                      </p:tavLst>
                                    </p:anim>
                                  </p:childTnLst>
                                </p:cTn>
                              </p:par>
                              <p:par>
                                <p:cTn id="17" presetID="7" presetClass="exit" presetSubtype="4" fill="hold" nodeType="withEffect">
                                  <p:stCondLst>
                                    <p:cond delay="2000"/>
                                  </p:stCondLst>
                                  <p:childTnLst>
                                    <p:anim calcmode="lin" valueType="num">
                                      <p:cBhvr additive="base">
                                        <p:cTn id="18" dur="2000"/>
                                        <p:tgtEl>
                                          <p:spTgt spid="13"/>
                                        </p:tgtEl>
                                        <p:attrNameLst>
                                          <p:attrName>ppt_x</p:attrName>
                                        </p:attrNameLst>
                                      </p:cBhvr>
                                      <p:tavLst>
                                        <p:tav tm="0">
                                          <p:val>
                                            <p:strVal val="ppt_x"/>
                                          </p:val>
                                        </p:tav>
                                        <p:tav tm="100000">
                                          <p:val>
                                            <p:strVal val="ppt_x"/>
                                          </p:val>
                                        </p:tav>
                                      </p:tavLst>
                                    </p:anim>
                                    <p:anim calcmode="lin" valueType="num">
                                      <p:cBhvr additive="base">
                                        <p:cTn id="19" dur="2000"/>
                                        <p:tgtEl>
                                          <p:spTgt spid="13"/>
                                        </p:tgtEl>
                                        <p:attrNameLst>
                                          <p:attrName>ppt_y</p:attrName>
                                        </p:attrNameLst>
                                      </p:cBhvr>
                                      <p:tavLst>
                                        <p:tav tm="0">
                                          <p:val>
                                            <p:strVal val="ppt_y"/>
                                          </p:val>
                                        </p:tav>
                                        <p:tav tm="100000">
                                          <p:val>
                                            <p:strVal val="1+ppt_h/2"/>
                                          </p:val>
                                        </p:tav>
                                      </p:tavLst>
                                    </p:anim>
                                    <p:set>
                                      <p:cBhvr>
                                        <p:cTn id="20" dur="1" fill="hold">
                                          <p:stCondLst>
                                            <p:cond delay="1999"/>
                                          </p:stCondLst>
                                        </p:cTn>
                                        <p:tgtEl>
                                          <p:spTgt spid="13"/>
                                        </p:tgtEl>
                                        <p:attrNameLst>
                                          <p:attrName>style.visibility</p:attrName>
                                        </p:attrNameLst>
                                      </p:cBhvr>
                                      <p:to>
                                        <p:strVal val="hidden"/>
                                      </p:to>
                                    </p:set>
                                  </p:childTnLst>
                                </p:cTn>
                              </p:par>
                              <p:par>
                                <p:cTn id="21" presetID="7" presetClass="entr" presetSubtype="1" fill="hold" nodeType="withEffect">
                                  <p:stCondLst>
                                    <p:cond delay="2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par>
                                <p:cTn id="25" presetID="7" presetClass="exit" presetSubtype="4" fill="hold" nodeType="withEffect">
                                  <p:stCondLst>
                                    <p:cond delay="3000"/>
                                  </p:stCondLst>
                                  <p:childTnLst>
                                    <p:anim calcmode="lin" valueType="num">
                                      <p:cBhvr additive="base">
                                        <p:cTn id="26" dur="2000"/>
                                        <p:tgtEl>
                                          <p:spTgt spid="15"/>
                                        </p:tgtEl>
                                        <p:attrNameLst>
                                          <p:attrName>ppt_x</p:attrName>
                                        </p:attrNameLst>
                                      </p:cBhvr>
                                      <p:tavLst>
                                        <p:tav tm="0">
                                          <p:val>
                                            <p:strVal val="ppt_x"/>
                                          </p:val>
                                        </p:tav>
                                        <p:tav tm="100000">
                                          <p:val>
                                            <p:strVal val="ppt_x"/>
                                          </p:val>
                                        </p:tav>
                                      </p:tavLst>
                                    </p:anim>
                                    <p:anim calcmode="lin" valueType="num">
                                      <p:cBhvr additive="base">
                                        <p:cTn id="27" dur="2000"/>
                                        <p:tgtEl>
                                          <p:spTgt spid="15"/>
                                        </p:tgtEl>
                                        <p:attrNameLst>
                                          <p:attrName>ppt_y</p:attrName>
                                        </p:attrNameLst>
                                      </p:cBhvr>
                                      <p:tavLst>
                                        <p:tav tm="0">
                                          <p:val>
                                            <p:strVal val="ppt_y"/>
                                          </p:val>
                                        </p:tav>
                                        <p:tav tm="100000">
                                          <p:val>
                                            <p:strVal val="1+ppt_h/2"/>
                                          </p:val>
                                        </p:tav>
                                      </p:tavLst>
                                    </p:anim>
                                    <p:set>
                                      <p:cBhvr>
                                        <p:cTn id="28" dur="1" fill="hold">
                                          <p:stCondLst>
                                            <p:cond delay="1999"/>
                                          </p:stCondLst>
                                        </p:cTn>
                                        <p:tgtEl>
                                          <p:spTgt spid="15"/>
                                        </p:tgtEl>
                                        <p:attrNameLst>
                                          <p:attrName>style.visibility</p:attrName>
                                        </p:attrNameLst>
                                      </p:cBhvr>
                                      <p:to>
                                        <p:strVal val="hidden"/>
                                      </p:to>
                                    </p:set>
                                  </p:childTnLst>
                                </p:cTn>
                              </p:par>
                              <p:par>
                                <p:cTn id="29" presetID="7" presetClass="entr" presetSubtype="1"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000" fill="hold"/>
                                        <p:tgtEl>
                                          <p:spTgt spid="21"/>
                                        </p:tgtEl>
                                        <p:attrNameLst>
                                          <p:attrName>ppt_x</p:attrName>
                                        </p:attrNameLst>
                                      </p:cBhvr>
                                      <p:tavLst>
                                        <p:tav tm="0">
                                          <p:val>
                                            <p:strVal val="#ppt_x"/>
                                          </p:val>
                                        </p:tav>
                                        <p:tav tm="100000">
                                          <p:val>
                                            <p:strVal val="#ppt_x"/>
                                          </p:val>
                                        </p:tav>
                                      </p:tavLst>
                                    </p:anim>
                                    <p:anim calcmode="lin" valueType="num">
                                      <p:cBhvr additive="base">
                                        <p:cTn id="32" dur="2000" fill="hold"/>
                                        <p:tgtEl>
                                          <p:spTgt spid="21"/>
                                        </p:tgtEl>
                                        <p:attrNameLst>
                                          <p:attrName>ppt_y</p:attrName>
                                        </p:attrNameLst>
                                      </p:cBhvr>
                                      <p:tavLst>
                                        <p:tav tm="0">
                                          <p:val>
                                            <p:strVal val="0-#ppt_h/2"/>
                                          </p:val>
                                        </p:tav>
                                        <p:tav tm="100000">
                                          <p:val>
                                            <p:strVal val="#ppt_y"/>
                                          </p:val>
                                        </p:tav>
                                      </p:tavLst>
                                    </p:anim>
                                  </p:childTnLst>
                                </p:cTn>
                              </p:par>
                              <p:par>
                                <p:cTn id="33" presetID="7" presetClass="exit" presetSubtype="4" fill="hold" nodeType="withEffect">
                                  <p:stCondLst>
                                    <p:cond delay="4000"/>
                                  </p:stCondLst>
                                  <p:childTnLst>
                                    <p:anim calcmode="lin" valueType="num">
                                      <p:cBhvr additive="base">
                                        <p:cTn id="34" dur="2000"/>
                                        <p:tgtEl>
                                          <p:spTgt spid="19"/>
                                        </p:tgtEl>
                                        <p:attrNameLst>
                                          <p:attrName>ppt_x</p:attrName>
                                        </p:attrNameLst>
                                      </p:cBhvr>
                                      <p:tavLst>
                                        <p:tav tm="0">
                                          <p:val>
                                            <p:strVal val="ppt_x"/>
                                          </p:val>
                                        </p:tav>
                                        <p:tav tm="100000">
                                          <p:val>
                                            <p:strVal val="ppt_x"/>
                                          </p:val>
                                        </p:tav>
                                      </p:tavLst>
                                    </p:anim>
                                    <p:anim calcmode="lin" valueType="num">
                                      <p:cBhvr additive="base">
                                        <p:cTn id="35" dur="2000"/>
                                        <p:tgtEl>
                                          <p:spTgt spid="19"/>
                                        </p:tgtEl>
                                        <p:attrNameLst>
                                          <p:attrName>ppt_y</p:attrName>
                                        </p:attrNameLst>
                                      </p:cBhvr>
                                      <p:tavLst>
                                        <p:tav tm="0">
                                          <p:val>
                                            <p:strVal val="ppt_y"/>
                                          </p:val>
                                        </p:tav>
                                        <p:tav tm="100000">
                                          <p:val>
                                            <p:strVal val="1+ppt_h/2"/>
                                          </p:val>
                                        </p:tav>
                                      </p:tavLst>
                                    </p:anim>
                                    <p:set>
                                      <p:cBhvr>
                                        <p:cTn id="36" dur="1" fill="hold">
                                          <p:stCondLst>
                                            <p:cond delay="1999"/>
                                          </p:stCondLst>
                                        </p:cTn>
                                        <p:tgtEl>
                                          <p:spTgt spid="19"/>
                                        </p:tgtEl>
                                        <p:attrNameLst>
                                          <p:attrName>style.visibility</p:attrName>
                                        </p:attrNameLst>
                                      </p:cBhvr>
                                      <p:to>
                                        <p:strVal val="hidden"/>
                                      </p:to>
                                    </p:set>
                                  </p:childTnLst>
                                </p:cTn>
                              </p:par>
                              <p:par>
                                <p:cTn id="37" presetID="7" presetClass="entr" presetSubtype="1" fill="hold" nodeType="withEffect">
                                  <p:stCondLst>
                                    <p:cond delay="40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000" fill="hold"/>
                                        <p:tgtEl>
                                          <p:spTgt spid="17"/>
                                        </p:tgtEl>
                                        <p:attrNameLst>
                                          <p:attrName>ppt_x</p:attrName>
                                        </p:attrNameLst>
                                      </p:cBhvr>
                                      <p:tavLst>
                                        <p:tav tm="0">
                                          <p:val>
                                            <p:strVal val="#ppt_x"/>
                                          </p:val>
                                        </p:tav>
                                        <p:tav tm="100000">
                                          <p:val>
                                            <p:strVal val="#ppt_x"/>
                                          </p:val>
                                        </p:tav>
                                      </p:tavLst>
                                    </p:anim>
                                    <p:anim calcmode="lin" valueType="num">
                                      <p:cBhvr additive="base">
                                        <p:cTn id="40" dur="2000" fill="hold"/>
                                        <p:tgtEl>
                                          <p:spTgt spid="17"/>
                                        </p:tgtEl>
                                        <p:attrNameLst>
                                          <p:attrName>ppt_y</p:attrName>
                                        </p:attrNameLst>
                                      </p:cBhvr>
                                      <p:tavLst>
                                        <p:tav tm="0">
                                          <p:val>
                                            <p:strVal val="0-#ppt_h/2"/>
                                          </p:val>
                                        </p:tav>
                                        <p:tav tm="100000">
                                          <p:val>
                                            <p:strVal val="#ppt_y"/>
                                          </p:val>
                                        </p:tav>
                                      </p:tavLst>
                                    </p:anim>
                                  </p:childTnLst>
                                </p:cTn>
                              </p:par>
                              <p:par>
                                <p:cTn id="41" presetID="7" presetClass="exit" presetSubtype="4" fill="hold" nodeType="withEffect">
                                  <p:stCondLst>
                                    <p:cond delay="5000"/>
                                  </p:stCondLst>
                                  <p:childTnLst>
                                    <p:anim calcmode="lin" valueType="num">
                                      <p:cBhvr additive="base">
                                        <p:cTn id="42" dur="2000"/>
                                        <p:tgtEl>
                                          <p:spTgt spid="21"/>
                                        </p:tgtEl>
                                        <p:attrNameLst>
                                          <p:attrName>ppt_x</p:attrName>
                                        </p:attrNameLst>
                                      </p:cBhvr>
                                      <p:tavLst>
                                        <p:tav tm="0">
                                          <p:val>
                                            <p:strVal val="ppt_x"/>
                                          </p:val>
                                        </p:tav>
                                        <p:tav tm="100000">
                                          <p:val>
                                            <p:strVal val="ppt_x"/>
                                          </p:val>
                                        </p:tav>
                                      </p:tavLst>
                                    </p:anim>
                                    <p:anim calcmode="lin" valueType="num">
                                      <p:cBhvr additive="base">
                                        <p:cTn id="43" dur="2000"/>
                                        <p:tgtEl>
                                          <p:spTgt spid="21"/>
                                        </p:tgtEl>
                                        <p:attrNameLst>
                                          <p:attrName>ppt_y</p:attrName>
                                        </p:attrNameLst>
                                      </p:cBhvr>
                                      <p:tavLst>
                                        <p:tav tm="0">
                                          <p:val>
                                            <p:strVal val="ppt_y"/>
                                          </p:val>
                                        </p:tav>
                                        <p:tav tm="100000">
                                          <p:val>
                                            <p:strVal val="1+ppt_h/2"/>
                                          </p:val>
                                        </p:tav>
                                      </p:tavLst>
                                    </p:anim>
                                    <p:set>
                                      <p:cBhvr>
                                        <p:cTn id="44" dur="1" fill="hold">
                                          <p:stCondLst>
                                            <p:cond delay="1999"/>
                                          </p:stCondLst>
                                        </p:cTn>
                                        <p:tgtEl>
                                          <p:spTgt spid="21"/>
                                        </p:tgtEl>
                                        <p:attrNameLst>
                                          <p:attrName>style.visibility</p:attrName>
                                        </p:attrNameLst>
                                      </p:cBhvr>
                                      <p:to>
                                        <p:strVal val="hidden"/>
                                      </p:to>
                                    </p:set>
                                  </p:childTnLst>
                                </p:cTn>
                              </p:par>
                              <p:par>
                                <p:cTn id="45" presetID="7" presetClass="entr" presetSubtype="1" fill="hold" nodeType="withEffect">
                                  <p:stCondLst>
                                    <p:cond delay="5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0-#ppt_h/2"/>
                                          </p:val>
                                        </p:tav>
                                        <p:tav tm="100000">
                                          <p:val>
                                            <p:strVal val="#ppt_y"/>
                                          </p:val>
                                        </p:tav>
                                      </p:tavLst>
                                    </p:anim>
                                  </p:childTnLst>
                                </p:cTn>
                              </p:par>
                              <p:par>
                                <p:cTn id="49" presetID="7" presetClass="exit" presetSubtype="4" fill="hold" nodeType="withEffect">
                                  <p:stCondLst>
                                    <p:cond delay="6000"/>
                                  </p:stCondLst>
                                  <p:childTnLst>
                                    <p:anim calcmode="lin" valueType="num">
                                      <p:cBhvr additive="base">
                                        <p:cTn id="50" dur="2000"/>
                                        <p:tgtEl>
                                          <p:spTgt spid="17"/>
                                        </p:tgtEl>
                                        <p:attrNameLst>
                                          <p:attrName>ppt_x</p:attrName>
                                        </p:attrNameLst>
                                      </p:cBhvr>
                                      <p:tavLst>
                                        <p:tav tm="0">
                                          <p:val>
                                            <p:strVal val="ppt_x"/>
                                          </p:val>
                                        </p:tav>
                                        <p:tav tm="100000">
                                          <p:val>
                                            <p:strVal val="ppt_x"/>
                                          </p:val>
                                        </p:tav>
                                      </p:tavLst>
                                    </p:anim>
                                    <p:anim calcmode="lin" valueType="num">
                                      <p:cBhvr additive="base">
                                        <p:cTn id="51" dur="2000"/>
                                        <p:tgtEl>
                                          <p:spTgt spid="17"/>
                                        </p:tgtEl>
                                        <p:attrNameLst>
                                          <p:attrName>ppt_y</p:attrName>
                                        </p:attrNameLst>
                                      </p:cBhvr>
                                      <p:tavLst>
                                        <p:tav tm="0">
                                          <p:val>
                                            <p:strVal val="ppt_y"/>
                                          </p:val>
                                        </p:tav>
                                        <p:tav tm="100000">
                                          <p:val>
                                            <p:strVal val="1+ppt_h/2"/>
                                          </p:val>
                                        </p:tav>
                                      </p:tavLst>
                                    </p:anim>
                                    <p:set>
                                      <p:cBhvr>
                                        <p:cTn id="52" dur="1" fill="hold">
                                          <p:stCondLst>
                                            <p:cond delay="1999"/>
                                          </p:stCondLst>
                                        </p:cTn>
                                        <p:tgtEl>
                                          <p:spTgt spid="17"/>
                                        </p:tgtEl>
                                        <p:attrNameLst>
                                          <p:attrName>style.visibility</p:attrName>
                                        </p:attrNameLst>
                                      </p:cBhvr>
                                      <p:to>
                                        <p:strVal val="hidden"/>
                                      </p:to>
                                    </p:set>
                                  </p:childTnLst>
                                </p:cTn>
                              </p:par>
                              <p:par>
                                <p:cTn id="53" presetID="7" presetClass="entr" presetSubtype="1" fill="hold" nodeType="withEffect">
                                  <p:stCondLst>
                                    <p:cond delay="60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000" fill="hold"/>
                                        <p:tgtEl>
                                          <p:spTgt spid="26"/>
                                        </p:tgtEl>
                                        <p:attrNameLst>
                                          <p:attrName>ppt_x</p:attrName>
                                        </p:attrNameLst>
                                      </p:cBhvr>
                                      <p:tavLst>
                                        <p:tav tm="0">
                                          <p:val>
                                            <p:strVal val="#ppt_x"/>
                                          </p:val>
                                        </p:tav>
                                        <p:tav tm="100000">
                                          <p:val>
                                            <p:strVal val="#ppt_x"/>
                                          </p:val>
                                        </p:tav>
                                      </p:tavLst>
                                    </p:anim>
                                    <p:anim calcmode="lin" valueType="num">
                                      <p:cBhvr additive="base">
                                        <p:cTn id="56" dur="2000" fill="hold"/>
                                        <p:tgtEl>
                                          <p:spTgt spid="26"/>
                                        </p:tgtEl>
                                        <p:attrNameLst>
                                          <p:attrName>ppt_y</p:attrName>
                                        </p:attrNameLst>
                                      </p:cBhvr>
                                      <p:tavLst>
                                        <p:tav tm="0">
                                          <p:val>
                                            <p:strVal val="0-#ppt_h/2"/>
                                          </p:val>
                                        </p:tav>
                                        <p:tav tm="100000">
                                          <p:val>
                                            <p:strVal val="#ppt_y"/>
                                          </p:val>
                                        </p:tav>
                                      </p:tavLst>
                                    </p:anim>
                                  </p:childTnLst>
                                </p:cTn>
                              </p:par>
                              <p:par>
                                <p:cTn id="57" presetID="7" presetClass="exit" presetSubtype="4" fill="hold" nodeType="withEffect">
                                  <p:stCondLst>
                                    <p:cond delay="7000"/>
                                  </p:stCondLst>
                                  <p:childTnLst>
                                    <p:anim calcmode="lin" valueType="num">
                                      <p:cBhvr additive="base">
                                        <p:cTn id="58" dur="2000"/>
                                        <p:tgtEl>
                                          <p:spTgt spid="23"/>
                                        </p:tgtEl>
                                        <p:attrNameLst>
                                          <p:attrName>ppt_x</p:attrName>
                                        </p:attrNameLst>
                                      </p:cBhvr>
                                      <p:tavLst>
                                        <p:tav tm="0">
                                          <p:val>
                                            <p:strVal val="ppt_x"/>
                                          </p:val>
                                        </p:tav>
                                        <p:tav tm="100000">
                                          <p:val>
                                            <p:strVal val="ppt_x"/>
                                          </p:val>
                                        </p:tav>
                                      </p:tavLst>
                                    </p:anim>
                                    <p:anim calcmode="lin" valueType="num">
                                      <p:cBhvr additive="base">
                                        <p:cTn id="59" dur="2000"/>
                                        <p:tgtEl>
                                          <p:spTgt spid="23"/>
                                        </p:tgtEl>
                                        <p:attrNameLst>
                                          <p:attrName>ppt_y</p:attrName>
                                        </p:attrNameLst>
                                      </p:cBhvr>
                                      <p:tavLst>
                                        <p:tav tm="0">
                                          <p:val>
                                            <p:strVal val="ppt_y"/>
                                          </p:val>
                                        </p:tav>
                                        <p:tav tm="100000">
                                          <p:val>
                                            <p:strVal val="1+ppt_h/2"/>
                                          </p:val>
                                        </p:tav>
                                      </p:tavLst>
                                    </p:anim>
                                    <p:set>
                                      <p:cBhvr>
                                        <p:cTn id="60" dur="1" fill="hold">
                                          <p:stCondLst>
                                            <p:cond delay="1999"/>
                                          </p:stCondLst>
                                        </p:cTn>
                                        <p:tgtEl>
                                          <p:spTgt spid="23"/>
                                        </p:tgtEl>
                                        <p:attrNameLst>
                                          <p:attrName>style.visibility</p:attrName>
                                        </p:attrNameLst>
                                      </p:cBhvr>
                                      <p:to>
                                        <p:strVal val="hidden"/>
                                      </p:to>
                                    </p:set>
                                  </p:childTnLst>
                                </p:cTn>
                              </p:par>
                              <p:par>
                                <p:cTn id="61" presetID="7" presetClass="entr" presetSubtype="1" fill="hold" nodeType="withEffect">
                                  <p:stCondLst>
                                    <p:cond delay="700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2000" fill="hold"/>
                                        <p:tgtEl>
                                          <p:spTgt spid="3"/>
                                        </p:tgtEl>
                                        <p:attrNameLst>
                                          <p:attrName>ppt_x</p:attrName>
                                        </p:attrNameLst>
                                      </p:cBhvr>
                                      <p:tavLst>
                                        <p:tav tm="0">
                                          <p:val>
                                            <p:strVal val="#ppt_x"/>
                                          </p:val>
                                        </p:tav>
                                        <p:tav tm="100000">
                                          <p:val>
                                            <p:strVal val="#ppt_x"/>
                                          </p:val>
                                        </p:tav>
                                      </p:tavLst>
                                    </p:anim>
                                    <p:anim calcmode="lin" valueType="num">
                                      <p:cBhvr additive="base">
                                        <p:cTn id="64" dur="2000" fill="hold"/>
                                        <p:tgtEl>
                                          <p:spTgt spid="3"/>
                                        </p:tgtEl>
                                        <p:attrNameLst>
                                          <p:attrName>ppt_y</p:attrName>
                                        </p:attrNameLst>
                                      </p:cBhvr>
                                      <p:tavLst>
                                        <p:tav tm="0">
                                          <p:val>
                                            <p:strVal val="0-#ppt_h/2"/>
                                          </p:val>
                                        </p:tav>
                                        <p:tav tm="100000">
                                          <p:val>
                                            <p:strVal val="#ppt_y"/>
                                          </p:val>
                                        </p:tav>
                                      </p:tavLst>
                                    </p:anim>
                                  </p:childTnLst>
                                </p:cTn>
                              </p:par>
                              <p:par>
                                <p:cTn id="65" presetID="7" presetClass="exit" presetSubtype="4" fill="hold" nodeType="withEffect">
                                  <p:stCondLst>
                                    <p:cond delay="8000"/>
                                  </p:stCondLst>
                                  <p:childTnLst>
                                    <p:anim calcmode="lin" valueType="num">
                                      <p:cBhvr additive="base">
                                        <p:cTn id="66" dur="2000"/>
                                        <p:tgtEl>
                                          <p:spTgt spid="26"/>
                                        </p:tgtEl>
                                        <p:attrNameLst>
                                          <p:attrName>ppt_x</p:attrName>
                                        </p:attrNameLst>
                                      </p:cBhvr>
                                      <p:tavLst>
                                        <p:tav tm="0">
                                          <p:val>
                                            <p:strVal val="ppt_x"/>
                                          </p:val>
                                        </p:tav>
                                        <p:tav tm="100000">
                                          <p:val>
                                            <p:strVal val="ppt_x"/>
                                          </p:val>
                                        </p:tav>
                                      </p:tavLst>
                                    </p:anim>
                                    <p:anim calcmode="lin" valueType="num">
                                      <p:cBhvr additive="base">
                                        <p:cTn id="67" dur="2000"/>
                                        <p:tgtEl>
                                          <p:spTgt spid="26"/>
                                        </p:tgtEl>
                                        <p:attrNameLst>
                                          <p:attrName>ppt_y</p:attrName>
                                        </p:attrNameLst>
                                      </p:cBhvr>
                                      <p:tavLst>
                                        <p:tav tm="0">
                                          <p:val>
                                            <p:strVal val="ppt_y"/>
                                          </p:val>
                                        </p:tav>
                                        <p:tav tm="100000">
                                          <p:val>
                                            <p:strVal val="1+ppt_h/2"/>
                                          </p:val>
                                        </p:tav>
                                      </p:tavLst>
                                    </p:anim>
                                    <p:set>
                                      <p:cBhvr>
                                        <p:cTn id="68" dur="1" fill="hold">
                                          <p:stCondLst>
                                            <p:cond delay="1999"/>
                                          </p:stCondLst>
                                        </p:cTn>
                                        <p:tgtEl>
                                          <p:spTgt spid="26"/>
                                        </p:tgtEl>
                                        <p:attrNameLst>
                                          <p:attrName>style.visibility</p:attrName>
                                        </p:attrNameLst>
                                      </p:cBhvr>
                                      <p:to>
                                        <p:strVal val="hidden"/>
                                      </p:to>
                                    </p:set>
                                  </p:childTnLst>
                                </p:cTn>
                              </p:par>
                              <p:par>
                                <p:cTn id="69" presetID="7" presetClass="entr" presetSubtype="1" fill="hold" nodeType="withEffect">
                                  <p:stCondLst>
                                    <p:cond delay="800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2000" fill="hold"/>
                                        <p:tgtEl>
                                          <p:spTgt spid="11"/>
                                        </p:tgtEl>
                                        <p:attrNameLst>
                                          <p:attrName>ppt_x</p:attrName>
                                        </p:attrNameLst>
                                      </p:cBhvr>
                                      <p:tavLst>
                                        <p:tav tm="0">
                                          <p:val>
                                            <p:strVal val="#ppt_x"/>
                                          </p:val>
                                        </p:tav>
                                        <p:tav tm="100000">
                                          <p:val>
                                            <p:strVal val="#ppt_x"/>
                                          </p:val>
                                        </p:tav>
                                      </p:tavLst>
                                    </p:anim>
                                    <p:anim calcmode="lin" valueType="num">
                                      <p:cBhvr additive="base">
                                        <p:cTn id="72" dur="2000" fill="hold"/>
                                        <p:tgtEl>
                                          <p:spTgt spid="11"/>
                                        </p:tgtEl>
                                        <p:attrNameLst>
                                          <p:attrName>ppt_y</p:attrName>
                                        </p:attrNameLst>
                                      </p:cBhvr>
                                      <p:tavLst>
                                        <p:tav tm="0">
                                          <p:val>
                                            <p:strVal val="0-#ppt_h/2"/>
                                          </p:val>
                                        </p:tav>
                                        <p:tav tm="100000">
                                          <p:val>
                                            <p:strVal val="#ppt_y"/>
                                          </p:val>
                                        </p:tav>
                                      </p:tavLst>
                                    </p:anim>
                                  </p:childTnLst>
                                </p:cTn>
                              </p:par>
                              <p:par>
                                <p:cTn id="73" presetID="7" presetClass="exit" presetSubtype="4" fill="hold" nodeType="withEffect">
                                  <p:stCondLst>
                                    <p:cond delay="9000"/>
                                  </p:stCondLst>
                                  <p:childTnLst>
                                    <p:anim calcmode="lin" valueType="num">
                                      <p:cBhvr additive="base">
                                        <p:cTn id="74" dur="2000"/>
                                        <p:tgtEl>
                                          <p:spTgt spid="3"/>
                                        </p:tgtEl>
                                        <p:attrNameLst>
                                          <p:attrName>ppt_x</p:attrName>
                                        </p:attrNameLst>
                                      </p:cBhvr>
                                      <p:tavLst>
                                        <p:tav tm="0">
                                          <p:val>
                                            <p:strVal val="ppt_x"/>
                                          </p:val>
                                        </p:tav>
                                        <p:tav tm="100000">
                                          <p:val>
                                            <p:strVal val="ppt_x"/>
                                          </p:val>
                                        </p:tav>
                                      </p:tavLst>
                                    </p:anim>
                                    <p:anim calcmode="lin" valueType="num">
                                      <p:cBhvr additive="base">
                                        <p:cTn id="75" dur="2000"/>
                                        <p:tgtEl>
                                          <p:spTgt spid="3"/>
                                        </p:tgtEl>
                                        <p:attrNameLst>
                                          <p:attrName>ppt_y</p:attrName>
                                        </p:attrNameLst>
                                      </p:cBhvr>
                                      <p:tavLst>
                                        <p:tav tm="0">
                                          <p:val>
                                            <p:strVal val="ppt_y"/>
                                          </p:val>
                                        </p:tav>
                                        <p:tav tm="100000">
                                          <p:val>
                                            <p:strVal val="1+ppt_h/2"/>
                                          </p:val>
                                        </p:tav>
                                      </p:tavLst>
                                    </p:anim>
                                    <p:set>
                                      <p:cBhvr>
                                        <p:cTn id="76" dur="1" fill="hold">
                                          <p:stCondLst>
                                            <p:cond delay="1999"/>
                                          </p:stCondLst>
                                        </p:cTn>
                                        <p:tgtEl>
                                          <p:spTgt spid="3"/>
                                        </p:tgtEl>
                                        <p:attrNameLst>
                                          <p:attrName>style.visibility</p:attrName>
                                        </p:attrNameLst>
                                      </p:cBhvr>
                                      <p:to>
                                        <p:strVal val="hidden"/>
                                      </p:to>
                                    </p:set>
                                  </p:childTnLst>
                                </p:cTn>
                              </p:par>
                              <p:par>
                                <p:cTn id="77" presetID="7" presetClass="entr" presetSubtype="1" fill="hold" nodeType="withEffect">
                                  <p:stCondLst>
                                    <p:cond delay="900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2000" fill="hold"/>
                                        <p:tgtEl>
                                          <p:spTgt spid="7"/>
                                        </p:tgtEl>
                                        <p:attrNameLst>
                                          <p:attrName>ppt_x</p:attrName>
                                        </p:attrNameLst>
                                      </p:cBhvr>
                                      <p:tavLst>
                                        <p:tav tm="0">
                                          <p:val>
                                            <p:strVal val="#ppt_x"/>
                                          </p:val>
                                        </p:tav>
                                        <p:tav tm="100000">
                                          <p:val>
                                            <p:strVal val="#ppt_x"/>
                                          </p:val>
                                        </p:tav>
                                      </p:tavLst>
                                    </p:anim>
                                    <p:anim calcmode="lin" valueType="num">
                                      <p:cBhvr additive="base">
                                        <p:cTn id="80" dur="2000" fill="hold"/>
                                        <p:tgtEl>
                                          <p:spTgt spid="7"/>
                                        </p:tgtEl>
                                        <p:attrNameLst>
                                          <p:attrName>ppt_y</p:attrName>
                                        </p:attrNameLst>
                                      </p:cBhvr>
                                      <p:tavLst>
                                        <p:tav tm="0">
                                          <p:val>
                                            <p:strVal val="0-#ppt_h/2"/>
                                          </p:val>
                                        </p:tav>
                                        <p:tav tm="100000">
                                          <p:val>
                                            <p:strVal val="#ppt_y"/>
                                          </p:val>
                                        </p:tav>
                                      </p:tavLst>
                                    </p:anim>
                                  </p:childTnLst>
                                </p:cTn>
                              </p:par>
                              <p:par>
                                <p:cTn id="81" presetID="7" presetClass="exit" presetSubtype="4" fill="hold" nodeType="withEffect">
                                  <p:stCondLst>
                                    <p:cond delay="10000"/>
                                  </p:stCondLst>
                                  <p:childTnLst>
                                    <p:anim calcmode="lin" valueType="num">
                                      <p:cBhvr additive="base">
                                        <p:cTn id="82" dur="2000"/>
                                        <p:tgtEl>
                                          <p:spTgt spid="11"/>
                                        </p:tgtEl>
                                        <p:attrNameLst>
                                          <p:attrName>ppt_x</p:attrName>
                                        </p:attrNameLst>
                                      </p:cBhvr>
                                      <p:tavLst>
                                        <p:tav tm="0">
                                          <p:val>
                                            <p:strVal val="ppt_x"/>
                                          </p:val>
                                        </p:tav>
                                        <p:tav tm="100000">
                                          <p:val>
                                            <p:strVal val="ppt_x"/>
                                          </p:val>
                                        </p:tav>
                                      </p:tavLst>
                                    </p:anim>
                                    <p:anim calcmode="lin" valueType="num">
                                      <p:cBhvr additive="base">
                                        <p:cTn id="83" dur="2000"/>
                                        <p:tgtEl>
                                          <p:spTgt spid="11"/>
                                        </p:tgtEl>
                                        <p:attrNameLst>
                                          <p:attrName>ppt_y</p:attrName>
                                        </p:attrNameLst>
                                      </p:cBhvr>
                                      <p:tavLst>
                                        <p:tav tm="0">
                                          <p:val>
                                            <p:strVal val="ppt_y"/>
                                          </p:val>
                                        </p:tav>
                                        <p:tav tm="100000">
                                          <p:val>
                                            <p:strVal val="1+ppt_h/2"/>
                                          </p:val>
                                        </p:tav>
                                      </p:tavLst>
                                    </p:anim>
                                    <p:set>
                                      <p:cBhvr>
                                        <p:cTn id="84" dur="1" fill="hold">
                                          <p:stCondLst>
                                            <p:cond delay="1999"/>
                                          </p:stCondLst>
                                        </p:cTn>
                                        <p:tgtEl>
                                          <p:spTgt spid="11"/>
                                        </p:tgtEl>
                                        <p:attrNameLst>
                                          <p:attrName>style.visibility</p:attrName>
                                        </p:attrNameLst>
                                      </p:cBhvr>
                                      <p:to>
                                        <p:strVal val="hidden"/>
                                      </p:to>
                                    </p:set>
                                  </p:childTnLst>
                                </p:cTn>
                              </p:par>
                              <p:par>
                                <p:cTn id="85" presetID="7" presetClass="entr" presetSubtype="1" fill="hold" nodeType="withEffect">
                                  <p:stCondLst>
                                    <p:cond delay="1000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2000" fill="hold"/>
                                        <p:tgtEl>
                                          <p:spTgt spid="5"/>
                                        </p:tgtEl>
                                        <p:attrNameLst>
                                          <p:attrName>ppt_x</p:attrName>
                                        </p:attrNameLst>
                                      </p:cBhvr>
                                      <p:tavLst>
                                        <p:tav tm="0">
                                          <p:val>
                                            <p:strVal val="#ppt_x"/>
                                          </p:val>
                                        </p:tav>
                                        <p:tav tm="100000">
                                          <p:val>
                                            <p:strVal val="#ppt_x"/>
                                          </p:val>
                                        </p:tav>
                                      </p:tavLst>
                                    </p:anim>
                                    <p:anim calcmode="lin" valueType="num">
                                      <p:cBhvr additive="base">
                                        <p:cTn id="88" dur="2000" fill="hold"/>
                                        <p:tgtEl>
                                          <p:spTgt spid="5"/>
                                        </p:tgtEl>
                                        <p:attrNameLst>
                                          <p:attrName>ppt_y</p:attrName>
                                        </p:attrNameLst>
                                      </p:cBhvr>
                                      <p:tavLst>
                                        <p:tav tm="0">
                                          <p:val>
                                            <p:strVal val="0-#ppt_h/2"/>
                                          </p:val>
                                        </p:tav>
                                        <p:tav tm="100000">
                                          <p:val>
                                            <p:strVal val="#ppt_y"/>
                                          </p:val>
                                        </p:tav>
                                      </p:tavLst>
                                    </p:anim>
                                  </p:childTnLst>
                                </p:cTn>
                              </p:par>
                              <p:par>
                                <p:cTn id="89" presetID="7" presetClass="exit" presetSubtype="4" fill="hold" nodeType="withEffect">
                                  <p:stCondLst>
                                    <p:cond delay="11000"/>
                                  </p:stCondLst>
                                  <p:childTnLst>
                                    <p:anim calcmode="lin" valueType="num">
                                      <p:cBhvr additive="base">
                                        <p:cTn id="90" dur="2000"/>
                                        <p:tgtEl>
                                          <p:spTgt spid="7"/>
                                        </p:tgtEl>
                                        <p:attrNameLst>
                                          <p:attrName>ppt_x</p:attrName>
                                        </p:attrNameLst>
                                      </p:cBhvr>
                                      <p:tavLst>
                                        <p:tav tm="0">
                                          <p:val>
                                            <p:strVal val="ppt_x"/>
                                          </p:val>
                                        </p:tav>
                                        <p:tav tm="100000">
                                          <p:val>
                                            <p:strVal val="ppt_x"/>
                                          </p:val>
                                        </p:tav>
                                      </p:tavLst>
                                    </p:anim>
                                    <p:anim calcmode="lin" valueType="num">
                                      <p:cBhvr additive="base">
                                        <p:cTn id="91" dur="2000"/>
                                        <p:tgtEl>
                                          <p:spTgt spid="7"/>
                                        </p:tgtEl>
                                        <p:attrNameLst>
                                          <p:attrName>ppt_y</p:attrName>
                                        </p:attrNameLst>
                                      </p:cBhvr>
                                      <p:tavLst>
                                        <p:tav tm="0">
                                          <p:val>
                                            <p:strVal val="ppt_y"/>
                                          </p:val>
                                        </p:tav>
                                        <p:tav tm="100000">
                                          <p:val>
                                            <p:strVal val="1+ppt_h/2"/>
                                          </p:val>
                                        </p:tav>
                                      </p:tavLst>
                                    </p:anim>
                                    <p:set>
                                      <p:cBhvr>
                                        <p:cTn id="92" dur="1" fill="hold">
                                          <p:stCondLst>
                                            <p:cond delay="1999"/>
                                          </p:stCondLst>
                                        </p:cTn>
                                        <p:tgtEl>
                                          <p:spTgt spid="7"/>
                                        </p:tgtEl>
                                        <p:attrNameLst>
                                          <p:attrName>style.visibility</p:attrName>
                                        </p:attrNameLst>
                                      </p:cBhvr>
                                      <p:to>
                                        <p:strVal val="hidden"/>
                                      </p:to>
                                    </p:set>
                                  </p:childTnLst>
                                </p:cTn>
                              </p:par>
                              <p:par>
                                <p:cTn id="93" presetID="7" presetClass="exit" presetSubtype="4" fill="hold" nodeType="withEffect">
                                  <p:stCondLst>
                                    <p:cond delay="12000"/>
                                  </p:stCondLst>
                                  <p:childTnLst>
                                    <p:anim calcmode="lin" valueType="num">
                                      <p:cBhvr additive="base">
                                        <p:cTn id="94" dur="2000"/>
                                        <p:tgtEl>
                                          <p:spTgt spid="5"/>
                                        </p:tgtEl>
                                        <p:attrNameLst>
                                          <p:attrName>ppt_x</p:attrName>
                                        </p:attrNameLst>
                                      </p:cBhvr>
                                      <p:tavLst>
                                        <p:tav tm="0">
                                          <p:val>
                                            <p:strVal val="ppt_x"/>
                                          </p:val>
                                        </p:tav>
                                        <p:tav tm="100000">
                                          <p:val>
                                            <p:strVal val="ppt_x"/>
                                          </p:val>
                                        </p:tav>
                                      </p:tavLst>
                                    </p:anim>
                                    <p:anim calcmode="lin" valueType="num">
                                      <p:cBhvr additive="base">
                                        <p:cTn id="95" dur="2000"/>
                                        <p:tgtEl>
                                          <p:spTgt spid="5"/>
                                        </p:tgtEl>
                                        <p:attrNameLst>
                                          <p:attrName>ppt_y</p:attrName>
                                        </p:attrNameLst>
                                      </p:cBhvr>
                                      <p:tavLst>
                                        <p:tav tm="0">
                                          <p:val>
                                            <p:strVal val="ppt_y"/>
                                          </p:val>
                                        </p:tav>
                                        <p:tav tm="100000">
                                          <p:val>
                                            <p:strVal val="1+ppt_h/2"/>
                                          </p:val>
                                        </p:tav>
                                      </p:tavLst>
                                    </p:anim>
                                    <p:set>
                                      <p:cBhvr>
                                        <p:cTn id="96" dur="1" fill="hold">
                                          <p:stCondLst>
                                            <p:cond delay="1999"/>
                                          </p:stCondLst>
                                        </p:cTn>
                                        <p:tgtEl>
                                          <p:spTgt spid="5"/>
                                        </p:tgtEl>
                                        <p:attrNameLst>
                                          <p:attrName>style.visibility</p:attrName>
                                        </p:attrNameLst>
                                      </p:cBhvr>
                                      <p:to>
                                        <p:strVal val="hidden"/>
                                      </p:to>
                                    </p:set>
                                  </p:childTnLst>
                                </p:cTn>
                              </p:par>
                              <p:par>
                                <p:cTn id="97" presetID="1" presetClass="entr" presetSubtype="0" fill="hold" grpId="0" nodeType="withEffect">
                                  <p:stCondLst>
                                    <p:cond delay="2000"/>
                                  </p:stCondLst>
                                  <p:childTnLst>
                                    <p:set>
                                      <p:cBhvr>
                                        <p:cTn id="98" dur="1" fill="hold">
                                          <p:stCondLst>
                                            <p:cond delay="0"/>
                                          </p:stCondLst>
                                        </p:cTn>
                                        <p:tgtEl>
                                          <p:spTgt spid="144"/>
                                        </p:tgtEl>
                                        <p:attrNameLst>
                                          <p:attrName>style.visibility</p:attrName>
                                        </p:attrNameLst>
                                      </p:cBhvr>
                                      <p:to>
                                        <p:strVal val="visible"/>
                                      </p:to>
                                    </p:set>
                                  </p:childTnLst>
                                </p:cTn>
                              </p:par>
                              <p:par>
                                <p:cTn id="99" presetID="1" presetClass="entr" presetSubtype="0" fill="hold" grpId="0" nodeType="withEffect">
                                  <p:stCondLst>
                                    <p:cond delay="3000"/>
                                  </p:stCondLst>
                                  <p:childTnLst>
                                    <p:set>
                                      <p:cBhvr>
                                        <p:cTn id="100" dur="1" fill="hold">
                                          <p:stCondLst>
                                            <p:cond delay="0"/>
                                          </p:stCondLst>
                                        </p:cTn>
                                        <p:tgtEl>
                                          <p:spTgt spid="149"/>
                                        </p:tgtEl>
                                        <p:attrNameLst>
                                          <p:attrName>style.visibility</p:attrName>
                                        </p:attrNameLst>
                                      </p:cBhvr>
                                      <p:to>
                                        <p:strVal val="visible"/>
                                      </p:to>
                                    </p:set>
                                  </p:childTnLst>
                                </p:cTn>
                              </p:par>
                              <p:par>
                                <p:cTn id="101" presetID="1" presetClass="entr" presetSubtype="0" fill="hold" grpId="0" nodeType="withEffect">
                                  <p:stCondLst>
                                    <p:cond delay="4000"/>
                                  </p:stCondLst>
                                  <p:childTnLst>
                                    <p:set>
                                      <p:cBhvr>
                                        <p:cTn id="102" dur="1" fill="hold">
                                          <p:stCondLst>
                                            <p:cond delay="0"/>
                                          </p:stCondLst>
                                        </p:cTn>
                                        <p:tgtEl>
                                          <p:spTgt spid="150"/>
                                        </p:tgtEl>
                                        <p:attrNameLst>
                                          <p:attrName>style.visibility</p:attrName>
                                        </p:attrNameLst>
                                      </p:cBhvr>
                                      <p:to>
                                        <p:strVal val="visible"/>
                                      </p:to>
                                    </p:set>
                                  </p:childTnLst>
                                </p:cTn>
                              </p:par>
                              <p:par>
                                <p:cTn id="103" presetID="1" presetClass="entr" presetSubtype="0" fill="hold" grpId="0" nodeType="withEffect">
                                  <p:stCondLst>
                                    <p:cond delay="5000"/>
                                  </p:stCondLst>
                                  <p:childTnLst>
                                    <p:set>
                                      <p:cBhvr>
                                        <p:cTn id="104" dur="1" fill="hold">
                                          <p:stCondLst>
                                            <p:cond delay="0"/>
                                          </p:stCondLst>
                                        </p:cTn>
                                        <p:tgtEl>
                                          <p:spTgt spid="151"/>
                                        </p:tgtEl>
                                        <p:attrNameLst>
                                          <p:attrName>style.visibility</p:attrName>
                                        </p:attrNameLst>
                                      </p:cBhvr>
                                      <p:to>
                                        <p:strVal val="visible"/>
                                      </p:to>
                                    </p:set>
                                  </p:childTnLst>
                                </p:cTn>
                              </p:par>
                              <p:par>
                                <p:cTn id="105" presetID="1" presetClass="entr" presetSubtype="0" fill="hold" grpId="0" nodeType="withEffect">
                                  <p:stCondLst>
                                    <p:cond delay="6000"/>
                                  </p:stCondLst>
                                  <p:childTnLst>
                                    <p:set>
                                      <p:cBhvr>
                                        <p:cTn id="106" dur="1" fill="hold">
                                          <p:stCondLst>
                                            <p:cond delay="0"/>
                                          </p:stCondLst>
                                        </p:cTn>
                                        <p:tgtEl>
                                          <p:spTgt spid="152"/>
                                        </p:tgtEl>
                                        <p:attrNameLst>
                                          <p:attrName>style.visibility</p:attrName>
                                        </p:attrNameLst>
                                      </p:cBhvr>
                                      <p:to>
                                        <p:strVal val="visible"/>
                                      </p:to>
                                    </p:set>
                                  </p:childTnLst>
                                </p:cTn>
                              </p:par>
                              <p:par>
                                <p:cTn id="107" presetID="1" presetClass="entr" presetSubtype="0" fill="hold" grpId="0" nodeType="withEffect">
                                  <p:stCondLst>
                                    <p:cond delay="7000"/>
                                  </p:stCondLst>
                                  <p:childTnLst>
                                    <p:set>
                                      <p:cBhvr>
                                        <p:cTn id="108" dur="1" fill="hold">
                                          <p:stCondLst>
                                            <p:cond delay="0"/>
                                          </p:stCondLst>
                                        </p:cTn>
                                        <p:tgtEl>
                                          <p:spTgt spid="153"/>
                                        </p:tgtEl>
                                        <p:attrNameLst>
                                          <p:attrName>style.visibility</p:attrName>
                                        </p:attrNameLst>
                                      </p:cBhvr>
                                      <p:to>
                                        <p:strVal val="visible"/>
                                      </p:to>
                                    </p:set>
                                  </p:childTnLst>
                                </p:cTn>
                              </p:par>
                              <p:par>
                                <p:cTn id="109" presetID="1" presetClass="entr" presetSubtype="0" fill="hold" grpId="0" nodeType="withEffect">
                                  <p:stCondLst>
                                    <p:cond delay="8000"/>
                                  </p:stCondLst>
                                  <p:childTnLst>
                                    <p:set>
                                      <p:cBhvr>
                                        <p:cTn id="110" dur="1" fill="hold">
                                          <p:stCondLst>
                                            <p:cond delay="0"/>
                                          </p:stCondLst>
                                        </p:cTn>
                                        <p:tgtEl>
                                          <p:spTgt spid="154"/>
                                        </p:tgtEl>
                                        <p:attrNameLst>
                                          <p:attrName>style.visibility</p:attrName>
                                        </p:attrNameLst>
                                      </p:cBhvr>
                                      <p:to>
                                        <p:strVal val="visible"/>
                                      </p:to>
                                    </p:set>
                                  </p:childTnLst>
                                </p:cTn>
                              </p:par>
                              <p:par>
                                <p:cTn id="111" presetID="1" presetClass="entr" presetSubtype="0" fill="hold" grpId="0" nodeType="withEffect">
                                  <p:stCondLst>
                                    <p:cond delay="9000"/>
                                  </p:stCondLst>
                                  <p:childTnLst>
                                    <p:set>
                                      <p:cBhvr>
                                        <p:cTn id="112" dur="1" fill="hold">
                                          <p:stCondLst>
                                            <p:cond delay="0"/>
                                          </p:stCondLst>
                                        </p:cTn>
                                        <p:tgtEl>
                                          <p:spTgt spid="155"/>
                                        </p:tgtEl>
                                        <p:attrNameLst>
                                          <p:attrName>style.visibility</p:attrName>
                                        </p:attrNameLst>
                                      </p:cBhvr>
                                      <p:to>
                                        <p:strVal val="visible"/>
                                      </p:to>
                                    </p:set>
                                  </p:childTnLst>
                                </p:cTn>
                              </p:par>
                              <p:par>
                                <p:cTn id="113" presetID="1" presetClass="entr" presetSubtype="0" fill="hold" grpId="0" nodeType="withEffect">
                                  <p:stCondLst>
                                    <p:cond delay="10000"/>
                                  </p:stCondLst>
                                  <p:childTnLst>
                                    <p:set>
                                      <p:cBhvr>
                                        <p:cTn id="114" dur="1" fill="hold">
                                          <p:stCondLst>
                                            <p:cond delay="0"/>
                                          </p:stCondLst>
                                        </p:cTn>
                                        <p:tgtEl>
                                          <p:spTgt spid="157"/>
                                        </p:tgtEl>
                                        <p:attrNameLst>
                                          <p:attrName>style.visibility</p:attrName>
                                        </p:attrNameLst>
                                      </p:cBhvr>
                                      <p:to>
                                        <p:strVal val="visible"/>
                                      </p:to>
                                    </p:set>
                                  </p:childTnLst>
                                </p:cTn>
                              </p:par>
                              <p:par>
                                <p:cTn id="115" presetID="1" presetClass="entr" presetSubtype="0" fill="hold" grpId="0" nodeType="withEffect">
                                  <p:stCondLst>
                                    <p:cond delay="1100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grpId="0" nodeType="withEffect">
                                  <p:stCondLst>
                                    <p:cond delay="12000"/>
                                  </p:stCondLst>
                                  <p:childTnLst>
                                    <p:set>
                                      <p:cBhvr>
                                        <p:cTn id="11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4" grpId="0" animBg="1"/>
      <p:bldP spid="149" grpId="0" animBg="1"/>
      <p:bldP spid="150" grpId="0" animBg="1"/>
      <p:bldP spid="151" grpId="0" animBg="1"/>
      <p:bldP spid="152" grpId="0" animBg="1"/>
      <p:bldP spid="153" grpId="0" animBg="1"/>
      <p:bldP spid="154" grpId="0" animBg="1"/>
      <p:bldP spid="155" grpId="0" animBg="1"/>
      <p:bldP spid="157" grpId="0" animBg="1"/>
      <p:bldP spid="158" grpId="0" animBg="1"/>
      <p:bldP spid="1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Sequencing Output</a:t>
            </a:r>
            <a:endParaRPr lang="en-US" dirty="0"/>
          </a:p>
        </p:txBody>
      </p:sp>
      <p:sp>
        <p:nvSpPr>
          <p:cNvPr id="17" name="TextBox 16"/>
          <p:cNvSpPr txBox="1"/>
          <p:nvPr/>
        </p:nvSpPr>
        <p:spPr>
          <a:xfrm>
            <a:off x="1432560" y="1263134"/>
            <a:ext cx="7330440" cy="369332"/>
          </a:xfrm>
          <a:prstGeom prst="rect">
            <a:avLst/>
          </a:prstGeom>
          <a:noFill/>
        </p:spPr>
        <p:txBody>
          <a:bodyPr wrap="square" rtlCol="0">
            <a:spAutoFit/>
          </a:bodyPr>
          <a:lstStyle/>
          <a:p>
            <a:r>
              <a:rPr lang="en-US" dirty="0">
                <a:solidFill>
                  <a:prstClr val="black"/>
                </a:solidFill>
                <a:latin typeface="Gill Sans MT"/>
              </a:rPr>
              <a:t>Each sequencing reaction gives us a </a:t>
            </a:r>
            <a:r>
              <a:rPr lang="en-US" b="1" dirty="0" smtClean="0">
                <a:solidFill>
                  <a:prstClr val="black"/>
                </a:solidFill>
                <a:latin typeface="Gill Sans MT"/>
              </a:rPr>
              <a:t>chromatogram</a:t>
            </a:r>
            <a:r>
              <a:rPr lang="en-US" dirty="0" smtClean="0">
                <a:solidFill>
                  <a:prstClr val="black"/>
                </a:solidFill>
                <a:latin typeface="Gill Sans MT"/>
              </a:rPr>
              <a:t>, usually ~600-1000 bp:</a:t>
            </a:r>
            <a:endParaRPr lang="en-US" dirty="0">
              <a:solidFill>
                <a:prstClr val="black"/>
              </a:solidFill>
              <a:latin typeface="Gill Sans MT"/>
            </a:endParaRPr>
          </a:p>
        </p:txBody>
      </p:sp>
      <p:pic>
        <p:nvPicPr>
          <p:cNvPr id="56" name="Picture 55" descr="SangerSequence.png"/>
          <p:cNvPicPr>
            <a:picLocks noChangeAspect="1"/>
          </p:cNvPicPr>
          <p:nvPr/>
        </p:nvPicPr>
        <p:blipFill>
          <a:blip r:embed="rId2"/>
          <a:stretch>
            <a:fillRect/>
          </a:stretch>
        </p:blipFill>
        <p:spPr>
          <a:xfrm>
            <a:off x="1295400" y="1752600"/>
            <a:ext cx="7326018" cy="4463534"/>
          </a:xfrm>
          <a:prstGeom prst="rect">
            <a:avLst/>
          </a:prstGeom>
        </p:spPr>
      </p:pic>
    </p:spTree>
    <p:extLst>
      <p:ext uri="{BB962C8B-B14F-4D97-AF65-F5344CB8AC3E}">
        <p14:creationId xmlns:p14="http://schemas.microsoft.com/office/powerpoint/2010/main" val="3369031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Throughput Limitations</a:t>
            </a:r>
            <a:endParaRPr lang="en-US" dirty="0"/>
          </a:p>
        </p:txBody>
      </p:sp>
      <p:sp>
        <p:nvSpPr>
          <p:cNvPr id="17" name="TextBox 16"/>
          <p:cNvSpPr txBox="1"/>
          <p:nvPr/>
        </p:nvSpPr>
        <p:spPr>
          <a:xfrm>
            <a:off x="1432560" y="1193864"/>
            <a:ext cx="7330440" cy="1569660"/>
          </a:xfrm>
          <a:prstGeom prst="rect">
            <a:avLst/>
          </a:prstGeom>
          <a:noFill/>
        </p:spPr>
        <p:txBody>
          <a:bodyPr wrap="square" rtlCol="0">
            <a:spAutoFit/>
          </a:bodyPr>
          <a:lstStyle/>
          <a:p>
            <a:pPr marL="342900" indent="-342900">
              <a:buFont typeface="Arial"/>
              <a:buChar char="•"/>
            </a:pPr>
            <a:r>
              <a:rPr lang="en-US" sz="2400" dirty="0" smtClean="0">
                <a:solidFill>
                  <a:prstClr val="black"/>
                </a:solidFill>
                <a:latin typeface="Gill Sans MT"/>
              </a:rPr>
              <a:t>Must have 1 colony picked for every 2 reactions</a:t>
            </a:r>
          </a:p>
          <a:p>
            <a:pPr marL="342900" indent="-342900">
              <a:buFont typeface="Arial"/>
              <a:buChar char="•"/>
            </a:pPr>
            <a:r>
              <a:rPr lang="en-US" sz="2400" dirty="0" smtClean="0">
                <a:solidFill>
                  <a:prstClr val="black"/>
                </a:solidFill>
                <a:latin typeface="Gill Sans MT"/>
              </a:rPr>
              <a:t>Must do 1 DNA prep for every 2 reactions</a:t>
            </a:r>
          </a:p>
          <a:p>
            <a:pPr marL="342900" indent="-342900">
              <a:buFont typeface="Arial"/>
              <a:buChar char="•"/>
            </a:pPr>
            <a:r>
              <a:rPr lang="en-US" sz="2400" dirty="0" smtClean="0">
                <a:solidFill>
                  <a:prstClr val="black"/>
                </a:solidFill>
                <a:latin typeface="Gill Sans MT"/>
              </a:rPr>
              <a:t>Must have 1 PCR tube for each reaction</a:t>
            </a:r>
          </a:p>
          <a:p>
            <a:pPr marL="342900" indent="-342900">
              <a:buFont typeface="Arial"/>
              <a:buChar char="•"/>
            </a:pPr>
            <a:r>
              <a:rPr lang="en-US" sz="2400" dirty="0" smtClean="0">
                <a:solidFill>
                  <a:prstClr val="black"/>
                </a:solidFill>
                <a:latin typeface="Gill Sans MT"/>
              </a:rPr>
              <a:t>Must have 1 gel lane for each reaction</a:t>
            </a:r>
            <a:endParaRPr lang="en-US" sz="2400" dirty="0">
              <a:solidFill>
                <a:prstClr val="black"/>
              </a:solidFill>
              <a:latin typeface="Gill Sans MT"/>
            </a:endParaRPr>
          </a:p>
        </p:txBody>
      </p:sp>
      <p:grpSp>
        <p:nvGrpSpPr>
          <p:cNvPr id="3" name="Group 2"/>
          <p:cNvGrpSpPr/>
          <p:nvPr/>
        </p:nvGrpSpPr>
        <p:grpSpPr>
          <a:xfrm>
            <a:off x="1760929" y="2713175"/>
            <a:ext cx="6812507" cy="3923448"/>
            <a:chOff x="1760929" y="2540000"/>
            <a:chExt cx="6812507" cy="3923448"/>
          </a:xfrm>
        </p:grpSpPr>
        <p:pic>
          <p:nvPicPr>
            <p:cNvPr id="4" name="Picture 3" descr="CSR168.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20" y="2540000"/>
              <a:ext cx="3429000" cy="3530600"/>
            </a:xfrm>
            <a:prstGeom prst="rect">
              <a:avLst/>
            </a:prstGeom>
          </p:spPr>
        </p:pic>
        <p:sp>
          <p:nvSpPr>
            <p:cNvPr id="5" name="TextBox 4"/>
            <p:cNvSpPr txBox="1"/>
            <p:nvPr/>
          </p:nvSpPr>
          <p:spPr>
            <a:xfrm>
              <a:off x="1760929" y="6094116"/>
              <a:ext cx="6812507" cy="369332"/>
            </a:xfrm>
            <a:prstGeom prst="rect">
              <a:avLst/>
            </a:prstGeom>
            <a:noFill/>
          </p:spPr>
          <p:txBody>
            <a:bodyPr wrap="square" rtlCol="0">
              <a:spAutoFit/>
            </a:bodyPr>
            <a:lstStyle/>
            <a:p>
              <a:pPr algn="ctr"/>
              <a:r>
                <a:rPr lang="en-US" dirty="0">
                  <a:solidFill>
                    <a:prstClr val="black"/>
                  </a:solidFill>
                  <a:latin typeface="Century Gothic"/>
                  <a:cs typeface="Century Gothic"/>
                </a:rPr>
                <a:t>f</a:t>
              </a:r>
              <a:r>
                <a:rPr lang="en-US" dirty="0" smtClean="0">
                  <a:solidFill>
                    <a:prstClr val="black"/>
                  </a:solidFill>
                  <a:latin typeface="Century Gothic"/>
                  <a:cs typeface="Century Gothic"/>
                </a:rPr>
                <a:t>rom</a:t>
              </a:r>
              <a:r>
                <a:rPr lang="en-US" b="1" dirty="0" smtClean="0">
                  <a:solidFill>
                    <a:prstClr val="black"/>
                  </a:solidFill>
                  <a:latin typeface="Century Gothic"/>
                  <a:cs typeface="Century Gothic"/>
                </a:rPr>
                <a:t> </a:t>
              </a:r>
              <a:r>
                <a:rPr lang="en-US" i="1" dirty="0" smtClean="0">
                  <a:solidFill>
                    <a:prstClr val="black"/>
                  </a:solidFill>
                  <a:latin typeface="Century Gothic"/>
                  <a:cs typeface="Century Gothic"/>
                </a:rPr>
                <a:t>The Economist</a:t>
              </a:r>
            </a:p>
          </p:txBody>
        </p:sp>
      </p:grpSp>
    </p:spTree>
    <p:extLst>
      <p:ext uri="{BB962C8B-B14F-4D97-AF65-F5344CB8AC3E}">
        <p14:creationId xmlns:p14="http://schemas.microsoft.com/office/powerpoint/2010/main" val="35309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Assembly</a:t>
            </a:r>
          </a:p>
          <a:p>
            <a:pPr marL="457200" indent="-457200">
              <a:buFont typeface="Arial"/>
              <a:buChar char="•"/>
            </a:pPr>
            <a:r>
              <a:rPr lang="en-US" sz="2400" dirty="0" smtClean="0">
                <a:solidFill>
                  <a:srgbClr val="BFBFBF"/>
                </a:solidFill>
                <a:cs typeface="Century Gothic"/>
              </a:rPr>
              <a:t>The Past: Sanger</a:t>
            </a:r>
          </a:p>
          <a:p>
            <a:pPr marL="457200" indent="-457200">
              <a:buFont typeface="Arial"/>
              <a:buChar char="•"/>
            </a:pPr>
            <a:r>
              <a:rPr lang="en-US" sz="2400" dirty="0" smtClean="0">
                <a:solidFill>
                  <a:srgbClr val="000000"/>
                </a:solidFill>
                <a:cs typeface="Century Gothic"/>
              </a:rPr>
              <a:t>The Present: </a:t>
            </a:r>
            <a:r>
              <a:rPr lang="en-US" sz="2400" b="1" dirty="0" smtClean="0">
                <a:solidFill>
                  <a:srgbClr val="000000"/>
                </a:solidFill>
                <a:cs typeface="Century Gothic"/>
              </a:rPr>
              <a:t>Next-Gen (454, </a:t>
            </a:r>
            <a:r>
              <a:rPr lang="en-US" sz="2400" b="1" dirty="0" err="1" smtClean="0">
                <a:solidFill>
                  <a:srgbClr val="000000"/>
                </a:solidFill>
                <a:cs typeface="Century Gothic"/>
              </a:rPr>
              <a:t>Illumina</a:t>
            </a:r>
            <a:r>
              <a:rPr lang="en-US" sz="2400" b="1" dirty="0" smtClean="0">
                <a:solidFill>
                  <a:srgbClr val="000000"/>
                </a:solidFill>
                <a:cs typeface="Century Gothic"/>
              </a:rPr>
              <a:t>, …)</a:t>
            </a:r>
          </a:p>
          <a:p>
            <a:pPr marL="457200" indent="-457200">
              <a:buFont typeface="Arial"/>
              <a:buChar char="•"/>
            </a:pPr>
            <a:r>
              <a:rPr lang="en-US" sz="2400" dirty="0" smtClean="0">
                <a:solidFill>
                  <a:srgbClr val="BFBFBF"/>
                </a:solidFill>
                <a:cs typeface="Century Gothic"/>
              </a:rPr>
              <a:t>The Future: ? (</a:t>
            </a:r>
            <a:r>
              <a:rPr lang="en-US" sz="2400" dirty="0" err="1" smtClean="0">
                <a:solidFill>
                  <a:srgbClr val="BFBFBF"/>
                </a:solidFill>
                <a:cs typeface="Century Gothic"/>
              </a:rPr>
              <a:t>Nanopore</a:t>
            </a:r>
            <a:r>
              <a:rPr lang="en-US" sz="2400" dirty="0" smtClean="0">
                <a:solidFill>
                  <a:srgbClr val="BFBFBF"/>
                </a:solidFill>
                <a:cs typeface="Century Gothic"/>
              </a:rPr>
              <a:t>, </a:t>
            </a:r>
            <a:r>
              <a:rPr lang="en-US" sz="2400" dirty="0" err="1" smtClean="0">
                <a:solidFill>
                  <a:srgbClr val="BFBFBF"/>
                </a:solidFill>
                <a:cs typeface="Century Gothic"/>
              </a:rPr>
              <a:t>MinION</a:t>
            </a:r>
            <a:r>
              <a:rPr lang="en-US" sz="2400" dirty="0" smtClean="0">
                <a:solidFill>
                  <a:srgbClr val="BFBFBF"/>
                </a:solidFill>
                <a:cs typeface="Century Gothic"/>
              </a:rPr>
              <a:t>, Single-molecule)</a:t>
            </a:r>
            <a:endParaRPr lang="en-US" sz="2400" b="1" dirty="0" smtClean="0">
              <a:solidFill>
                <a:srgbClr val="BFBFBF"/>
              </a:solidFill>
              <a:latin typeface="Century Gothic"/>
              <a:cs typeface="Century Gothic"/>
            </a:endParaRPr>
          </a:p>
          <a:p>
            <a:endParaRPr lang="en-US" sz="3200" b="1" dirty="0">
              <a:solidFill>
                <a:srgbClr val="BFBFBF"/>
              </a:solidFill>
              <a:latin typeface="Century Gothic"/>
              <a:cs typeface="Century Gothic"/>
            </a:endParaRPr>
          </a:p>
        </p:txBody>
      </p:sp>
    </p:spTree>
    <p:extLst>
      <p:ext uri="{BB962C8B-B14F-4D97-AF65-F5344CB8AC3E}">
        <p14:creationId xmlns:p14="http://schemas.microsoft.com/office/powerpoint/2010/main" val="52265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810" y="1029419"/>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a:t>
            </a:r>
            <a:r>
              <a:rPr lang="en-US" dirty="0" smtClean="0">
                <a:solidFill>
                  <a:prstClr val="black"/>
                </a:solidFill>
                <a:latin typeface="Century Gothic"/>
                <a:cs typeface="Century Gothic"/>
              </a:rPr>
              <a:t>first </a:t>
            </a:r>
            <a:r>
              <a:rPr lang="en-US" dirty="0">
                <a:solidFill>
                  <a:prstClr val="black"/>
                </a:solidFill>
                <a:latin typeface="Century Gothic"/>
                <a:cs typeface="Century Gothic"/>
              </a:rPr>
              <a:t>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
        <p:nvSpPr>
          <p:cNvPr id="4" name="TextBox 3"/>
          <p:cNvSpPr txBox="1"/>
          <p:nvPr/>
        </p:nvSpPr>
        <p:spPr>
          <a:xfrm>
            <a:off x="1943810" y="1039579"/>
            <a:ext cx="6904730" cy="5632312"/>
          </a:xfrm>
          <a:prstGeom prst="rect">
            <a:avLst/>
          </a:prstGeom>
          <a:noFill/>
        </p:spPr>
        <p:txBody>
          <a:bodyPr wrap="square" rtlCol="0">
            <a:spAutoFit/>
          </a:bodyPr>
          <a:lstStyle/>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~3 billion (haploid)</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~$2.7 billion</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a:solidFill>
                <a:prstClr val="black"/>
              </a:solidFill>
              <a:latin typeface="Century Gothic"/>
              <a:cs typeface="Century Gothic"/>
            </a:endParaRPr>
          </a:p>
          <a:p>
            <a:r>
              <a:rPr lang="en-US" b="1" dirty="0" smtClean="0">
                <a:solidFill>
                  <a:prstClr val="black"/>
                </a:solidFill>
                <a:latin typeface="Century Gothic"/>
                <a:cs typeface="Century Gothic"/>
              </a:rPr>
              <a:t>	~13 years</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2000-2003</a:t>
            </a:r>
            <a:endParaRPr lang="en-US" b="1" dirty="0">
              <a:solidFill>
                <a:prstClr val="black"/>
              </a:solidFill>
              <a:latin typeface="Century Gothic"/>
              <a:cs typeface="Century Gothic"/>
            </a:endParaRPr>
          </a:p>
          <a:p>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Several people’s, but actually mostly a dude from Buffalo	</a:t>
            </a:r>
            <a:endParaRPr lang="en-US" b="1" dirty="0">
              <a:solidFill>
                <a:prstClr val="black"/>
              </a:solidFill>
              <a:latin typeface="Century Gothic"/>
              <a:cs typeface="Century Gothic"/>
            </a:endParaRPr>
          </a:p>
        </p:txBody>
      </p:sp>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20379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38590"/>
            <a:ext cx="6812507" cy="1569660"/>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Ion Torrent Personal Genome Machine and 454</a:t>
            </a:r>
            <a:endParaRPr lang="en-US" sz="3200" b="1" dirty="0">
              <a:solidFill>
                <a:prstClr val="black"/>
              </a:solidFill>
              <a:latin typeface="Century Gothic"/>
              <a:cs typeface="Century Gothic"/>
            </a:endParaRPr>
          </a:p>
        </p:txBody>
      </p:sp>
      <p:cxnSp>
        <p:nvCxnSpPr>
          <p:cNvPr id="25" name="Straight Connector 24"/>
          <p:cNvCxnSpPr/>
          <p:nvPr/>
        </p:nvCxnSpPr>
        <p:spPr>
          <a:xfrm>
            <a:off x="5426585" y="284788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974173" y="2265756"/>
            <a:ext cx="6311446" cy="1197223"/>
            <a:chOff x="1974173" y="2265756"/>
            <a:chExt cx="6311446" cy="1197223"/>
          </a:xfrm>
        </p:grpSpPr>
        <p:cxnSp>
          <p:nvCxnSpPr>
            <p:cNvPr id="3" name="Straight Connector 2"/>
            <p:cNvCxnSpPr/>
            <p:nvPr/>
          </p:nvCxnSpPr>
          <p:spPr>
            <a:xfrm>
              <a:off x="2748275" y="2633888"/>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80807" y="300491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416802"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68515" y="255927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18938" y="306361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06948" y="226575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74173" y="306361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92508"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75475" y="2661360"/>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33835" y="346297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78287"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334148" y="287246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836960" y="268218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71036" y="2272407"/>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675800" y="268218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70432" y="317061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44292" y="332677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63183" y="301069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67912" y="257720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05137" y="332677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16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2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620326" y="2796702"/>
            <a:ext cx="2194560" cy="0"/>
          </a:xfrm>
          <a:prstGeom prst="line">
            <a:avLst/>
          </a:prstGeom>
          <a:ln w="10160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814886"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41460"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63426" y="1998840"/>
            <a:ext cx="1088271" cy="646331"/>
          </a:xfrm>
          <a:prstGeom prst="rect">
            <a:avLst/>
          </a:prstGeom>
          <a:noFill/>
        </p:spPr>
        <p:txBody>
          <a:bodyPr wrap="none" rtlCol="0">
            <a:spAutoFit/>
          </a:bodyPr>
          <a:lstStyle/>
          <a:p>
            <a:r>
              <a:rPr lang="en-US" dirty="0" smtClean="0"/>
              <a:t>Genomic</a:t>
            </a:r>
          </a:p>
          <a:p>
            <a:r>
              <a:rPr lang="en-US" dirty="0" smtClean="0"/>
              <a:t>Fragment</a:t>
            </a:r>
            <a:endParaRPr lang="en-US" dirty="0"/>
          </a:p>
        </p:txBody>
      </p:sp>
      <p:grpSp>
        <p:nvGrpSpPr>
          <p:cNvPr id="38" name="Group 37"/>
          <p:cNvGrpSpPr/>
          <p:nvPr/>
        </p:nvGrpSpPr>
        <p:grpSpPr>
          <a:xfrm>
            <a:off x="4441375" y="2977440"/>
            <a:ext cx="2554234" cy="951292"/>
            <a:chOff x="4441375" y="2977440"/>
            <a:chExt cx="2554234" cy="951292"/>
          </a:xfrm>
        </p:grpSpPr>
        <p:sp>
          <p:nvSpPr>
            <p:cNvPr id="31" name="TextBox 30"/>
            <p:cNvSpPr txBox="1"/>
            <p:nvPr/>
          </p:nvSpPr>
          <p:spPr>
            <a:xfrm>
              <a:off x="5217414" y="3559400"/>
              <a:ext cx="1034283" cy="369332"/>
            </a:xfrm>
            <a:prstGeom prst="rect">
              <a:avLst/>
            </a:prstGeom>
            <a:noFill/>
          </p:spPr>
          <p:txBody>
            <a:bodyPr wrap="none" rtlCol="0">
              <a:spAutoFit/>
            </a:bodyPr>
            <a:lstStyle/>
            <a:p>
              <a:r>
                <a:rPr lang="en-US" dirty="0" smtClean="0"/>
                <a:t>Adapters</a:t>
              </a:r>
              <a:endParaRPr lang="en-US" dirty="0"/>
            </a:p>
          </p:txBody>
        </p:sp>
        <p:cxnSp>
          <p:nvCxnSpPr>
            <p:cNvPr id="33" name="Straight Arrow Connector 32"/>
            <p:cNvCxnSpPr>
              <a:stCxn id="31" idx="3"/>
            </p:cNvCxnSpPr>
            <p:nvPr/>
          </p:nvCxnSpPr>
          <p:spPr>
            <a:xfrm flipV="1">
              <a:off x="6251697" y="2977440"/>
              <a:ext cx="743912" cy="76662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1"/>
            </p:cNvCxnSpPr>
            <p:nvPr/>
          </p:nvCxnSpPr>
          <p:spPr>
            <a:xfrm flipH="1" flipV="1">
              <a:off x="4441375" y="2977440"/>
              <a:ext cx="776039" cy="76662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9499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cxnSp>
        <p:nvCxnSpPr>
          <p:cNvPr id="25" name="Straight Connector 24"/>
          <p:cNvCxnSpPr/>
          <p:nvPr/>
        </p:nvCxnSpPr>
        <p:spPr>
          <a:xfrm>
            <a:off x="4620326" y="2796702"/>
            <a:ext cx="2194560" cy="0"/>
          </a:xfrm>
          <a:prstGeom prst="line">
            <a:avLst/>
          </a:prstGeom>
          <a:ln w="10160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814886"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41460"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63426" y="1998840"/>
            <a:ext cx="1088271" cy="646331"/>
          </a:xfrm>
          <a:prstGeom prst="rect">
            <a:avLst/>
          </a:prstGeom>
          <a:noFill/>
        </p:spPr>
        <p:txBody>
          <a:bodyPr wrap="none" rtlCol="0">
            <a:spAutoFit/>
          </a:bodyPr>
          <a:lstStyle/>
          <a:p>
            <a:r>
              <a:rPr lang="en-US" dirty="0" smtClean="0"/>
              <a:t>Genomic</a:t>
            </a:r>
          </a:p>
          <a:p>
            <a:r>
              <a:rPr lang="en-US" dirty="0" smtClean="0"/>
              <a:t>Fragment</a:t>
            </a:r>
            <a:endParaRPr lang="en-US" dirty="0"/>
          </a:p>
        </p:txBody>
      </p:sp>
      <p:cxnSp>
        <p:nvCxnSpPr>
          <p:cNvPr id="11" name="Straight Connector 10"/>
          <p:cNvCxnSpPr/>
          <p:nvPr/>
        </p:nvCxnSpPr>
        <p:spPr>
          <a:xfrm>
            <a:off x="4263474" y="2796702"/>
            <a:ext cx="356852" cy="0"/>
          </a:xfrm>
          <a:prstGeom prst="line">
            <a:avLst/>
          </a:prstGeom>
          <a:ln w="1016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959724" y="2977440"/>
            <a:ext cx="956737" cy="949593"/>
            <a:chOff x="3959724" y="2977440"/>
            <a:chExt cx="956737" cy="949593"/>
          </a:xfrm>
        </p:grpSpPr>
        <p:sp>
          <p:nvSpPr>
            <p:cNvPr id="13" name="TextBox 12"/>
            <p:cNvSpPr txBox="1"/>
            <p:nvPr/>
          </p:nvSpPr>
          <p:spPr>
            <a:xfrm>
              <a:off x="3959724" y="3557701"/>
              <a:ext cx="956737" cy="369332"/>
            </a:xfrm>
            <a:prstGeom prst="rect">
              <a:avLst/>
            </a:prstGeom>
            <a:noFill/>
          </p:spPr>
          <p:txBody>
            <a:bodyPr wrap="none" rtlCol="0">
              <a:spAutoFit/>
            </a:bodyPr>
            <a:lstStyle/>
            <a:p>
              <a:r>
                <a:rPr lang="en-US" dirty="0" smtClean="0"/>
                <a:t>Barcode</a:t>
              </a:r>
            </a:p>
          </p:txBody>
        </p:sp>
        <p:cxnSp>
          <p:nvCxnSpPr>
            <p:cNvPr id="17" name="Straight Arrow Connector 16"/>
            <p:cNvCxnSpPr>
              <a:stCxn id="13" idx="0"/>
            </p:cNvCxnSpPr>
            <p:nvPr/>
          </p:nvCxnSpPr>
          <p:spPr>
            <a:xfrm flipV="1">
              <a:off x="4438093" y="2977440"/>
              <a:ext cx="3283" cy="58026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9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92 L -0.21501 -0.00092 " pathEditMode="relative" ptsTypes="AA">
                                      <p:cBhvr>
                                        <p:cTn id="6" dur="1000" fill="hold"/>
                                        <p:tgtEl>
                                          <p:spTgt spid="29"/>
                                        </p:tgtEl>
                                        <p:attrNameLst>
                                          <p:attrName>ppt_x</p:attrName>
                                          <p:attrName>ppt_y</p:attrName>
                                        </p:attrNameLst>
                                      </p:cBhvr>
                                    </p:animMotion>
                                  </p:childTnLst>
                                </p:cTn>
                              </p:par>
                            </p:childTnLst>
                          </p:cTn>
                        </p:par>
                        <p:par>
                          <p:cTn id="7" fill="hold">
                            <p:stCondLst>
                              <p:cond delay="100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0" presetClass="path" presetSubtype="0" accel="50000" decel="50000" fill="hold" nodeType="afterEffect">
                                  <p:stCondLst>
                                    <p:cond delay="0"/>
                                  </p:stCondLst>
                                  <p:childTnLst>
                                    <p:animMotion origin="layout" path="M -0.21493 -0.00093 L -0.03854 -0.00093 " pathEditMode="relative" rAng="0" ptsTypes="AA">
                                      <p:cBhvr>
                                        <p:cTn id="14" dur="2000" fill="hold"/>
                                        <p:tgtEl>
                                          <p:spTgt spid="29"/>
                                        </p:tgtEl>
                                        <p:attrNameLst>
                                          <p:attrName>ppt_x</p:attrName>
                                          <p:attrName>ppt_y</p:attrName>
                                        </p:attrNameLst>
                                      </p:cBhvr>
                                      <p:rCtr x="8819" y="0"/>
                                    </p:animMotion>
                                  </p:childTnLst>
                                </p:cTn>
                              </p:par>
                            </p:childTnLst>
                          </p:cTn>
                        </p:par>
                        <p:par>
                          <p:cTn id="15" fill="hold">
                            <p:stCondLst>
                              <p:cond delay="35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pic>
        <p:nvPicPr>
          <p:cNvPr id="14" name="Picture 13"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62537" flipV="1">
            <a:off x="1802656" y="4079999"/>
            <a:ext cx="1604737" cy="45719"/>
          </a:xfrm>
          <a:prstGeom prst="rect">
            <a:avLst/>
          </a:prstGeom>
        </p:spPr>
      </p:pic>
      <p:pic>
        <p:nvPicPr>
          <p:cNvPr id="15" name="Picture 14"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23046" flipV="1">
            <a:off x="1788211" y="1836175"/>
            <a:ext cx="1604737" cy="45719"/>
          </a:xfrm>
          <a:prstGeom prst="rect">
            <a:avLst/>
          </a:prstGeom>
        </p:spPr>
      </p:pic>
      <p:pic>
        <p:nvPicPr>
          <p:cNvPr id="16" name="Picture 15"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0175" flipV="1">
            <a:off x="3842125" y="1943169"/>
            <a:ext cx="1604737" cy="45719"/>
          </a:xfrm>
          <a:prstGeom prst="rect">
            <a:avLst/>
          </a:prstGeom>
        </p:spPr>
      </p:pic>
      <p:pic>
        <p:nvPicPr>
          <p:cNvPr id="18" name="Picture 17"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39072" flipV="1">
            <a:off x="4759708" y="1550095"/>
            <a:ext cx="1604737" cy="45719"/>
          </a:xfrm>
          <a:prstGeom prst="rect">
            <a:avLst/>
          </a:prstGeom>
        </p:spPr>
      </p:pic>
      <p:pic>
        <p:nvPicPr>
          <p:cNvPr id="19" name="Picture 18"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136007" y="1586099"/>
            <a:ext cx="1604737" cy="45719"/>
          </a:xfrm>
          <a:prstGeom prst="rect">
            <a:avLst/>
          </a:prstGeom>
        </p:spPr>
      </p:pic>
      <p:pic>
        <p:nvPicPr>
          <p:cNvPr id="20" name="Picture 19"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3702948" y="3250021"/>
            <a:ext cx="1604737" cy="45719"/>
          </a:xfrm>
          <a:prstGeom prst="rect">
            <a:avLst/>
          </a:prstGeom>
        </p:spPr>
      </p:pic>
      <p:pic>
        <p:nvPicPr>
          <p:cNvPr id="21" name="Picture 20"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18372" flipV="1">
            <a:off x="5342244" y="3681085"/>
            <a:ext cx="1604737" cy="45719"/>
          </a:xfrm>
          <a:prstGeom prst="rect">
            <a:avLst/>
          </a:prstGeom>
        </p:spPr>
      </p:pic>
      <p:pic>
        <p:nvPicPr>
          <p:cNvPr id="22" name="Picture 21"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37269" flipV="1">
            <a:off x="7064559" y="3109046"/>
            <a:ext cx="1604737" cy="45719"/>
          </a:xfrm>
          <a:prstGeom prst="rect">
            <a:avLst/>
          </a:prstGeom>
        </p:spPr>
      </p:pic>
      <p:pic>
        <p:nvPicPr>
          <p:cNvPr id="23" name="Picture 22"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70584" flipV="1">
            <a:off x="4425547" y="5289389"/>
            <a:ext cx="1604737" cy="45719"/>
          </a:xfrm>
          <a:prstGeom prst="rect">
            <a:avLst/>
          </a:prstGeom>
        </p:spPr>
      </p:pic>
      <p:pic>
        <p:nvPicPr>
          <p:cNvPr id="24" name="Picture 23"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767713" flipV="1">
            <a:off x="6333637" y="5258995"/>
            <a:ext cx="1604737" cy="45719"/>
          </a:xfrm>
          <a:prstGeom prst="rect">
            <a:avLst/>
          </a:prstGeom>
        </p:spPr>
      </p:pic>
      <p:pic>
        <p:nvPicPr>
          <p:cNvPr id="26" name="Picture 25"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6610" flipV="1">
            <a:off x="7136007" y="4944894"/>
            <a:ext cx="1604737" cy="45719"/>
          </a:xfrm>
          <a:prstGeom prst="rect">
            <a:avLst/>
          </a:prstGeom>
        </p:spPr>
      </p:pic>
    </p:spTree>
    <p:extLst>
      <p:ext uri="{BB962C8B-B14F-4D97-AF65-F5344CB8AC3E}">
        <p14:creationId xmlns:p14="http://schemas.microsoft.com/office/powerpoint/2010/main" val="4166754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3729759" y="2399630"/>
            <a:ext cx="1935667" cy="1924723"/>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2860000000"/>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4267742" y="1342333"/>
            <a:ext cx="1031051" cy="369332"/>
          </a:xfrm>
          <a:prstGeom prst="rect">
            <a:avLst/>
          </a:prstGeom>
          <a:noFill/>
        </p:spPr>
        <p:txBody>
          <a:bodyPr wrap="none" rtlCol="0">
            <a:spAutoFit/>
          </a:bodyPr>
          <a:lstStyle/>
          <a:p>
            <a:r>
              <a:rPr lang="en-US" dirty="0" smtClean="0"/>
              <a:t>Bead/ISP</a:t>
            </a:r>
          </a:p>
        </p:txBody>
      </p:sp>
      <p:sp>
        <p:nvSpPr>
          <p:cNvPr id="46" name="TextBox 45"/>
          <p:cNvSpPr txBox="1"/>
          <p:nvPr/>
        </p:nvSpPr>
        <p:spPr>
          <a:xfrm>
            <a:off x="6826638" y="3053075"/>
            <a:ext cx="1402948" cy="923330"/>
          </a:xfrm>
          <a:prstGeom prst="rect">
            <a:avLst/>
          </a:prstGeom>
          <a:noFill/>
        </p:spPr>
        <p:txBody>
          <a:bodyPr wrap="none" rtlCol="0">
            <a:spAutoFit/>
          </a:bodyPr>
          <a:lstStyle/>
          <a:p>
            <a:r>
              <a:rPr lang="en-US" dirty="0" smtClean="0"/>
              <a:t>Adapter</a:t>
            </a:r>
          </a:p>
          <a:p>
            <a:r>
              <a:rPr lang="en-US" dirty="0" smtClean="0"/>
              <a:t>Complement</a:t>
            </a:r>
          </a:p>
          <a:p>
            <a:r>
              <a:rPr lang="en-US" dirty="0" smtClean="0"/>
              <a:t>Sequences</a:t>
            </a:r>
          </a:p>
        </p:txBody>
      </p:sp>
      <p:cxnSp>
        <p:nvCxnSpPr>
          <p:cNvPr id="49" name="Straight Arrow Connector 48"/>
          <p:cNvCxnSpPr>
            <a:stCxn id="46" idx="1"/>
          </p:cNvCxnSpPr>
          <p:nvPr/>
        </p:nvCxnSpPr>
        <p:spPr>
          <a:xfrm flipH="1" flipV="1">
            <a:off x="5574648" y="2446421"/>
            <a:ext cx="1251990" cy="106831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6" idx="1"/>
          </p:cNvCxnSpPr>
          <p:nvPr/>
        </p:nvCxnSpPr>
        <p:spPr>
          <a:xfrm flipH="1" flipV="1">
            <a:off x="5828632" y="3175581"/>
            <a:ext cx="998006" cy="3391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6" idx="1"/>
          </p:cNvCxnSpPr>
          <p:nvPr/>
        </p:nvCxnSpPr>
        <p:spPr>
          <a:xfrm flipH="1">
            <a:off x="5665426" y="3514740"/>
            <a:ext cx="1161212" cy="62947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5" idx="2"/>
          </p:cNvCxnSpPr>
          <p:nvPr/>
        </p:nvCxnSpPr>
        <p:spPr>
          <a:xfrm>
            <a:off x="4783268" y="1711665"/>
            <a:ext cx="0" cy="7347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2262" y="4907280"/>
            <a:ext cx="4537908" cy="646331"/>
          </a:xfrm>
          <a:prstGeom prst="rect">
            <a:avLst/>
          </a:prstGeom>
          <a:noFill/>
        </p:spPr>
        <p:txBody>
          <a:bodyPr wrap="none" rtlCol="0">
            <a:spAutoFit/>
          </a:bodyPr>
          <a:lstStyle/>
          <a:p>
            <a:r>
              <a:rPr lang="en-US" dirty="0" smtClean="0"/>
              <a:t>The idea is that each bead should be amplified </a:t>
            </a:r>
          </a:p>
          <a:p>
            <a:r>
              <a:rPr lang="en-US" dirty="0" smtClean="0"/>
              <a:t>all over with a SINGLE library fragment.</a:t>
            </a:r>
            <a:endParaRPr lang="en-US" dirty="0"/>
          </a:p>
        </p:txBody>
      </p:sp>
    </p:spTree>
    <p:extLst>
      <p:ext uri="{BB962C8B-B14F-4D97-AF65-F5344CB8AC3E}">
        <p14:creationId xmlns:p14="http://schemas.microsoft.com/office/powerpoint/2010/main" val="9732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7591865" y="3814939"/>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2340093" y="1407825"/>
            <a:ext cx="432383" cy="429938"/>
            <a:chOff x="4157535" y="2399630"/>
            <a:chExt cx="1935667"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01368" y="1957285"/>
            <a:ext cx="802368" cy="45719"/>
          </a:xfrm>
          <a:prstGeom prst="rect">
            <a:avLst/>
          </a:prstGeom>
        </p:spPr>
      </p:pic>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66688" y="2029396"/>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sp>
        <p:nvSpPr>
          <p:cNvPr id="3" name="TextBox 2"/>
          <p:cNvSpPr txBox="1"/>
          <p:nvPr/>
        </p:nvSpPr>
        <p:spPr>
          <a:xfrm>
            <a:off x="1943809" y="3998357"/>
            <a:ext cx="6858000" cy="1106424"/>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82880" rIns="182880" rtlCol="0" anchor="ctr" anchorCtr="1">
            <a:noAutofit/>
          </a:bodyPr>
          <a:lstStyle/>
          <a:p>
            <a:r>
              <a:rPr lang="en-US" sz="2400" dirty="0" smtClean="0"/>
              <a:t>Problem: How do I do PCR to amplify the fragments without having to use 1 tube for each reaction?</a:t>
            </a:r>
            <a:endParaRPr lang="en-US" sz="2400" dirty="0"/>
          </a:p>
        </p:txBody>
      </p:sp>
    </p:spTree>
    <p:extLst>
      <p:ext uri="{BB962C8B-B14F-4D97-AF65-F5344CB8AC3E}">
        <p14:creationId xmlns:p14="http://schemas.microsoft.com/office/powerpoint/2010/main" val="3260533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2340093" y="1407825"/>
            <a:ext cx="432383" cy="429938"/>
            <a:chOff x="4157535" y="2399630"/>
            <a:chExt cx="1935667"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346154"/>
            <a:ext cx="5099100" cy="4412108"/>
            <a:chOff x="2400866" y="1346154"/>
            <a:chExt cx="5099100" cy="4412108"/>
          </a:xfrm>
        </p:grpSpPr>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01368" y="1957285"/>
              <a:ext cx="802368" cy="45719"/>
            </a:xfrm>
            <a:prstGeom prst="rect">
              <a:avLst/>
            </a:prstGeom>
          </p:spPr>
        </p:pic>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spTree>
    <p:extLst>
      <p:ext uri="{BB962C8B-B14F-4D97-AF65-F5344CB8AC3E}">
        <p14:creationId xmlns:p14="http://schemas.microsoft.com/office/powerpoint/2010/main" val="42511741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752436" y="3700483"/>
            <a:ext cx="1141211" cy="65026"/>
          </a:xfrm>
          <a:prstGeom prst="rect">
            <a:avLst/>
          </a:prstGeom>
        </p:spPr>
      </p:pic>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1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96296E-6 L 0.1323 -0.03541 " pathEditMode="relative" rAng="0" ptsTypes="AA">
                                      <p:cBhvr>
                                        <p:cTn id="6" dur="2000" fill="hold"/>
                                        <p:tgtEl>
                                          <p:spTgt spid="14"/>
                                        </p:tgtEl>
                                        <p:attrNameLst>
                                          <p:attrName>ppt_x</p:attrName>
                                          <p:attrName>ppt_y</p:attrName>
                                        </p:attrNameLst>
                                      </p:cBhvr>
                                      <p:rCtr x="6615" y="-178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99626" flipV="1">
            <a:off x="4094410" y="4080393"/>
            <a:ext cx="1141211" cy="65026"/>
          </a:xfrm>
          <a:prstGeom prst="rect">
            <a:avLst/>
          </a:prstGeom>
        </p:spPr>
      </p:pic>
      <p:cxnSp>
        <p:nvCxnSpPr>
          <p:cNvPr id="19" name="Curved Connector 18"/>
          <p:cNvCxnSpPr/>
          <p:nvPr/>
        </p:nvCxnSpPr>
        <p:spPr>
          <a:xfrm rot="5400000">
            <a:off x="4415176" y="4026243"/>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4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9" name="Curved Connector 8"/>
          <p:cNvCxnSpPr/>
          <p:nvPr/>
        </p:nvCxnSpPr>
        <p:spPr>
          <a:xfrm rot="5400000">
            <a:off x="4415176" y="4026243"/>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2" name="Curved Connector 151"/>
          <p:cNvCxnSpPr/>
          <p:nvPr/>
        </p:nvCxnSpPr>
        <p:spPr>
          <a:xfrm rot="5400000">
            <a:off x="5605725" y="2652688"/>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3" name="Curved Connector 152"/>
          <p:cNvCxnSpPr/>
          <p:nvPr/>
        </p:nvCxnSpPr>
        <p:spPr>
          <a:xfrm rot="5400000">
            <a:off x="4599758" y="4451733"/>
            <a:ext cx="875764" cy="354297"/>
          </a:xfrm>
          <a:prstGeom prst="curvedConnector3">
            <a:avLst>
              <a:gd name="adj1" fmla="val 79003"/>
            </a:avLst>
          </a:prstGeom>
        </p:spPr>
        <p:style>
          <a:lnRef idx="2">
            <a:schemeClr val="accent1"/>
          </a:lnRef>
          <a:fillRef idx="0">
            <a:schemeClr val="accent1"/>
          </a:fillRef>
          <a:effectRef idx="1">
            <a:schemeClr val="accent1"/>
          </a:effectRef>
          <a:fontRef idx="minor">
            <a:schemeClr val="tx1"/>
          </a:fontRef>
        </p:style>
      </p:cxnSp>
      <p:cxnSp>
        <p:nvCxnSpPr>
          <p:cNvPr id="154" name="Curved Connector 153"/>
          <p:cNvCxnSpPr/>
          <p:nvPr/>
        </p:nvCxnSpPr>
        <p:spPr>
          <a:xfrm rot="11280000">
            <a:off x="5943198" y="3657339"/>
            <a:ext cx="555118" cy="354297"/>
          </a:xfrm>
          <a:prstGeom prst="curvedConnector3">
            <a:avLst>
              <a:gd name="adj1" fmla="val -56071"/>
            </a:avLst>
          </a:prstGeom>
        </p:spPr>
        <p:style>
          <a:lnRef idx="2">
            <a:schemeClr val="accent1"/>
          </a:lnRef>
          <a:fillRef idx="0">
            <a:schemeClr val="accent1"/>
          </a:fillRef>
          <a:effectRef idx="1">
            <a:schemeClr val="accent1"/>
          </a:effectRef>
          <a:fontRef idx="minor">
            <a:schemeClr val="tx1"/>
          </a:fontRef>
        </p:style>
      </p:cxnSp>
      <p:cxnSp>
        <p:nvCxnSpPr>
          <p:cNvPr id="155" name="Curved Connector 154"/>
          <p:cNvCxnSpPr/>
          <p:nvPr/>
        </p:nvCxnSpPr>
        <p:spPr>
          <a:xfrm rot="16200000" flipV="1">
            <a:off x="4702021" y="2674664"/>
            <a:ext cx="766188" cy="419920"/>
          </a:xfrm>
          <a:prstGeom prst="curvedConnector3">
            <a:avLst>
              <a:gd name="adj1" fmla="val 6301"/>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033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20019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prstClr val="black"/>
                </a:solidFill>
                <a:cs typeface="Century Gothic"/>
              </a:rPr>
              <a:t>Prologue: </a:t>
            </a:r>
            <a:r>
              <a:rPr lang="en-US" sz="2400" b="1" dirty="0" smtClean="0">
                <a:solidFill>
                  <a:prstClr val="black"/>
                </a:solidFill>
                <a:cs typeface="Century Gothic"/>
              </a:rPr>
              <a:t>Assembly</a:t>
            </a:r>
          </a:p>
          <a:p>
            <a:pPr marL="457200" indent="-457200">
              <a:buFont typeface="Arial"/>
              <a:buChar char="•"/>
            </a:pPr>
            <a:r>
              <a:rPr lang="en-US" sz="2400" dirty="0" smtClean="0">
                <a:solidFill>
                  <a:prstClr val="black"/>
                </a:solidFill>
                <a:cs typeface="Century Gothic"/>
              </a:rPr>
              <a:t>The Past: </a:t>
            </a:r>
            <a:r>
              <a:rPr lang="en-US" sz="2400" b="1" dirty="0" smtClean="0">
                <a:solidFill>
                  <a:prstClr val="black"/>
                </a:solidFill>
                <a:cs typeface="Century Gothic"/>
              </a:rPr>
              <a:t>Sanger</a:t>
            </a:r>
          </a:p>
          <a:p>
            <a:pPr marL="457200" indent="-457200">
              <a:buFont typeface="Arial"/>
              <a:buChar char="•"/>
            </a:pPr>
            <a:r>
              <a:rPr lang="en-US" sz="2400" dirty="0" smtClean="0">
                <a:solidFill>
                  <a:prstClr val="black"/>
                </a:solidFill>
                <a:cs typeface="Century Gothic"/>
              </a:rPr>
              <a:t>The Present: </a:t>
            </a:r>
            <a:r>
              <a:rPr lang="en-US" sz="2400" b="1" dirty="0" smtClean="0">
                <a:solidFill>
                  <a:prstClr val="black"/>
                </a:solidFill>
                <a:cs typeface="Century Gothic"/>
              </a:rPr>
              <a:t>Next-Gen (454, </a:t>
            </a:r>
            <a:r>
              <a:rPr lang="en-US" sz="2400" b="1" dirty="0" err="1" smtClean="0">
                <a:solidFill>
                  <a:prstClr val="black"/>
                </a:solidFill>
                <a:cs typeface="Century Gothic"/>
              </a:rPr>
              <a:t>Illumina</a:t>
            </a:r>
            <a:r>
              <a:rPr lang="en-US" sz="2400" b="1" dirty="0" smtClean="0">
                <a:solidFill>
                  <a:prstClr val="black"/>
                </a:solidFill>
                <a:cs typeface="Century Gothic"/>
              </a:rPr>
              <a:t>, …)</a:t>
            </a:r>
          </a:p>
          <a:p>
            <a:pPr marL="457200" indent="-457200">
              <a:buFont typeface="Arial"/>
              <a:buChar char="•"/>
            </a:pPr>
            <a:r>
              <a:rPr lang="en-US" sz="2400" dirty="0" smtClean="0">
                <a:solidFill>
                  <a:prstClr val="black"/>
                </a:solidFill>
                <a:cs typeface="Century Gothic"/>
              </a:rPr>
              <a:t>The Future: </a:t>
            </a:r>
            <a:r>
              <a:rPr lang="en-US" sz="2400" b="1" dirty="0" smtClean="0">
                <a:solidFill>
                  <a:prstClr val="black"/>
                </a:solidFill>
                <a:cs typeface="Century Gothic"/>
              </a:rPr>
              <a:t>? (</a:t>
            </a:r>
            <a:r>
              <a:rPr lang="en-US" sz="2400" b="1" dirty="0" err="1" smtClean="0">
                <a:solidFill>
                  <a:prstClr val="black"/>
                </a:solidFill>
                <a:cs typeface="Century Gothic"/>
              </a:rPr>
              <a:t>Nanopore</a:t>
            </a:r>
            <a:r>
              <a:rPr lang="en-US" sz="2400" b="1" dirty="0" smtClean="0">
                <a:solidFill>
                  <a:prstClr val="black"/>
                </a:solidFill>
                <a:cs typeface="Century Gothic"/>
              </a:rPr>
              <a:t>, </a:t>
            </a:r>
            <a:r>
              <a:rPr lang="en-US" sz="2400" b="1" dirty="0" err="1" smtClean="0">
                <a:solidFill>
                  <a:prstClr val="black"/>
                </a:solidFill>
                <a:cs typeface="Century Gothic"/>
              </a:rPr>
              <a:t>MinION</a:t>
            </a:r>
            <a:r>
              <a:rPr lang="en-US" sz="2400" b="1" dirty="0" smtClean="0">
                <a:solidFill>
                  <a:prstClr val="black"/>
                </a:solidFill>
                <a:cs typeface="Century Gothic"/>
              </a:rPr>
              <a:t>, Single-molecule)</a:t>
            </a:r>
            <a:endParaRPr lang="en-US" sz="2400" b="1" dirty="0" smtClean="0">
              <a:solidFill>
                <a:prstClr val="black"/>
              </a:solidFill>
              <a:latin typeface="Century Gothic"/>
              <a:cs typeface="Century Gothic"/>
            </a:endParaRPr>
          </a:p>
          <a:p>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900632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346154"/>
            <a:ext cx="5099100" cy="4412108"/>
            <a:chOff x="2400866" y="1346154"/>
            <a:chExt cx="5099100" cy="4412108"/>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2300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777544"/>
            <a:ext cx="5099100" cy="3980718"/>
            <a:chOff x="2400866" y="1777544"/>
            <a:chExt cx="5099100" cy="3980718"/>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9489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97335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66" name="Group 265"/>
          <p:cNvGrpSpPr/>
          <p:nvPr/>
        </p:nvGrpSpPr>
        <p:grpSpPr>
          <a:xfrm>
            <a:off x="7184159" y="1980145"/>
            <a:ext cx="432383" cy="429938"/>
            <a:chOff x="4157535" y="2399630"/>
            <a:chExt cx="1935667" cy="1924723"/>
          </a:xfrm>
        </p:grpSpPr>
        <p:sp>
          <p:nvSpPr>
            <p:cNvPr id="267" name="Oval 2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8" name="Curved Connector 267"/>
            <p:cNvCxnSpPr>
              <a:stCxn id="2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9" name="Curved Connector 268"/>
            <p:cNvCxnSpPr>
              <a:stCxn id="2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0" name="Curved Connector 26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1" name="Curved Connector 270"/>
            <p:cNvCxnSpPr>
              <a:stCxn id="2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2" name="Curved Connector 271"/>
            <p:cNvCxnSpPr>
              <a:stCxn id="2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3" name="Curved Connector 27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4" name="Curved Connector 27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5" name="Curved Connector 27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6" name="Curved Connector 27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277" name="Picture 27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278" name="Picture 27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spTree>
    <p:extLst>
      <p:ext uri="{BB962C8B-B14F-4D97-AF65-F5344CB8AC3E}">
        <p14:creationId xmlns:p14="http://schemas.microsoft.com/office/powerpoint/2010/main" val="1197555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6860802" y="1819969"/>
            <a:ext cx="1014644" cy="891412"/>
            <a:chOff x="6860802" y="1819969"/>
            <a:chExt cx="1014644" cy="891412"/>
          </a:xfrm>
        </p:grpSpPr>
        <p:grpSp>
          <p:nvGrpSpPr>
            <p:cNvPr id="246" name="Group 245"/>
            <p:cNvGrpSpPr/>
            <p:nvPr/>
          </p:nvGrpSpPr>
          <p:grpSpPr>
            <a:xfrm>
              <a:off x="6881331" y="1819969"/>
              <a:ext cx="994115" cy="891412"/>
              <a:chOff x="3048000" y="4008692"/>
              <a:chExt cx="994115" cy="891412"/>
            </a:xfrm>
          </p:grpSpPr>
          <p:grpSp>
            <p:nvGrpSpPr>
              <p:cNvPr id="247" name="Group 246"/>
              <p:cNvGrpSpPr/>
              <p:nvPr/>
            </p:nvGrpSpPr>
            <p:grpSpPr>
              <a:xfrm>
                <a:off x="3285659" y="4249367"/>
                <a:ext cx="470480" cy="447409"/>
                <a:chOff x="4069230" y="2399630"/>
                <a:chExt cx="2023972" cy="1924723"/>
              </a:xfrm>
            </p:grpSpPr>
            <p:sp>
              <p:nvSpPr>
                <p:cNvPr id="255" name="Oval 254"/>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6" name="Curved Connector 255"/>
                <p:cNvCxnSpPr>
                  <a:stCxn id="255"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7" name="Curved Connector 256"/>
                <p:cNvCxnSpPr>
                  <a:stCxn id="255"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8" name="Curved Connector 25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9" name="Curved Connector 258"/>
                <p:cNvCxnSpPr>
                  <a:stCxn id="255"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0" name="Curved Connector 259"/>
                <p:cNvCxnSpPr>
                  <a:stCxn id="255"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1" name="Curved Connector 2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2" name="Curved Connector 2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3" name="Curved Connector 2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4" name="Curved Connector 263"/>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48" name="Curved Connector 247"/>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49" name="Curved Connector 248"/>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0" name="Curved Connector 249"/>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1" name="Curved Connector 250"/>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2" name="Curved Connector 251"/>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4" name="Curved Connector 253"/>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65" name="Curved Connector 264"/>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715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27" name="Group 226"/>
          <p:cNvGrpSpPr/>
          <p:nvPr/>
        </p:nvGrpSpPr>
        <p:grpSpPr>
          <a:xfrm>
            <a:off x="6860802" y="1819969"/>
            <a:ext cx="1014644" cy="891412"/>
            <a:chOff x="6860802" y="1819969"/>
            <a:chExt cx="1014644" cy="891412"/>
          </a:xfrm>
        </p:grpSpPr>
        <p:grpSp>
          <p:nvGrpSpPr>
            <p:cNvPr id="228" name="Group 227"/>
            <p:cNvGrpSpPr/>
            <p:nvPr/>
          </p:nvGrpSpPr>
          <p:grpSpPr>
            <a:xfrm>
              <a:off x="6881331" y="1819969"/>
              <a:ext cx="994115" cy="891412"/>
              <a:chOff x="3048000" y="4008692"/>
              <a:chExt cx="994115" cy="891412"/>
            </a:xfrm>
          </p:grpSpPr>
          <p:grpSp>
            <p:nvGrpSpPr>
              <p:cNvPr id="230" name="Group 229"/>
              <p:cNvGrpSpPr/>
              <p:nvPr/>
            </p:nvGrpSpPr>
            <p:grpSpPr>
              <a:xfrm>
                <a:off x="3285659" y="4249367"/>
                <a:ext cx="470480" cy="447409"/>
                <a:chOff x="4069230" y="2399630"/>
                <a:chExt cx="2023972" cy="1924723"/>
              </a:xfrm>
            </p:grpSpPr>
            <p:sp>
              <p:nvSpPr>
                <p:cNvPr id="237" name="Oval 23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8" name="Curved Connector 237"/>
                <p:cNvCxnSpPr>
                  <a:stCxn id="23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a:stCxn id="23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0" name="Curved Connector 23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1" name="Curved Connector 240"/>
                <p:cNvCxnSpPr>
                  <a:stCxn id="23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2" name="Curved Connector 241"/>
                <p:cNvCxnSpPr>
                  <a:stCxn id="23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3" name="Curved Connector 24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4" name="Curved Connector 24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5" name="Curved Connector 24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6" name="Curved Connector 24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31" name="Curved Connector 23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32" name="Curved Connector 231"/>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Curved Connector 23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4" name="Curved Connector 23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5" name="Curved Connector 23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6" name="Curved Connector 235"/>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29" name="Curved Connector 228"/>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582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45920" y="4460240"/>
            <a:ext cx="7498080" cy="2397760"/>
            <a:chOff x="1645920" y="4460240"/>
            <a:chExt cx="7498080" cy="2397760"/>
          </a:xfrm>
        </p:grpSpPr>
        <p:sp>
          <p:nvSpPr>
            <p:cNvPr id="5" name="Rectangle 4"/>
            <p:cNvSpPr/>
            <p:nvPr/>
          </p:nvSpPr>
          <p:spPr>
            <a:xfrm flipV="1">
              <a:off x="1645920" y="4470400"/>
              <a:ext cx="7498080" cy="2387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nip Same Side Corner Rectangle 2"/>
            <p:cNvSpPr/>
            <p:nvPr/>
          </p:nvSpPr>
          <p:spPr>
            <a:xfrm flipV="1">
              <a:off x="6878090"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flipV="1">
              <a:off x="5605687"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Snip Same Side Corner Rectangle 247"/>
            <p:cNvSpPr/>
            <p:nvPr/>
          </p:nvSpPr>
          <p:spPr>
            <a:xfrm flipV="1">
              <a:off x="8148234"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flipV="1">
              <a:off x="3060563"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Snip Same Side Corner Rectangle 249"/>
            <p:cNvSpPr/>
            <p:nvPr/>
          </p:nvSpPr>
          <p:spPr>
            <a:xfrm flipV="1">
              <a:off x="1788160"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flipV="1">
              <a:off x="4330707"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rot="5867352">
            <a:off x="2310530" y="1419547"/>
            <a:ext cx="934541" cy="747297"/>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17715770">
            <a:off x="4800131" y="1444071"/>
            <a:ext cx="814340" cy="651180"/>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27" name="Group 226"/>
          <p:cNvGrpSpPr/>
          <p:nvPr/>
        </p:nvGrpSpPr>
        <p:grpSpPr>
          <a:xfrm rot="17919662">
            <a:off x="7090108" y="2021425"/>
            <a:ext cx="785337" cy="689955"/>
            <a:chOff x="6860802" y="1819969"/>
            <a:chExt cx="1014644" cy="891412"/>
          </a:xfrm>
        </p:grpSpPr>
        <p:grpSp>
          <p:nvGrpSpPr>
            <p:cNvPr id="228" name="Group 227"/>
            <p:cNvGrpSpPr/>
            <p:nvPr/>
          </p:nvGrpSpPr>
          <p:grpSpPr>
            <a:xfrm>
              <a:off x="6881331" y="1819969"/>
              <a:ext cx="994115" cy="891412"/>
              <a:chOff x="3048000" y="4008692"/>
              <a:chExt cx="994115" cy="891412"/>
            </a:xfrm>
          </p:grpSpPr>
          <p:grpSp>
            <p:nvGrpSpPr>
              <p:cNvPr id="230" name="Group 229"/>
              <p:cNvGrpSpPr/>
              <p:nvPr/>
            </p:nvGrpSpPr>
            <p:grpSpPr>
              <a:xfrm>
                <a:off x="3285659" y="4249367"/>
                <a:ext cx="470480" cy="447409"/>
                <a:chOff x="4069230" y="2399630"/>
                <a:chExt cx="2023972" cy="1924723"/>
              </a:xfrm>
            </p:grpSpPr>
            <p:sp>
              <p:nvSpPr>
                <p:cNvPr id="237" name="Oval 23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8" name="Curved Connector 237"/>
                <p:cNvCxnSpPr>
                  <a:stCxn id="23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a:stCxn id="23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0" name="Curved Connector 23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1" name="Curved Connector 240"/>
                <p:cNvCxnSpPr>
                  <a:stCxn id="23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2" name="Curved Connector 241"/>
                <p:cNvCxnSpPr>
                  <a:stCxn id="23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3" name="Curved Connector 24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4" name="Curved Connector 24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5" name="Curved Connector 24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6" name="Curved Connector 24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31" name="Curved Connector 23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32" name="Curved Connector 231"/>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Curved Connector 23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4" name="Curved Connector 23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5" name="Curved Connector 23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6" name="Curved Connector 235"/>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29" name="Curved Connector 228"/>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p:nvPr/>
        </p:nvGrpSpPr>
        <p:grpSpPr>
          <a:xfrm>
            <a:off x="4330707" y="6096000"/>
            <a:ext cx="914902" cy="162560"/>
            <a:chOff x="5599568" y="6106160"/>
            <a:chExt cx="914902" cy="162560"/>
          </a:xfrm>
        </p:grpSpPr>
        <p:cxnSp>
          <p:nvCxnSpPr>
            <p:cNvPr id="256" name="Straight Connector 255"/>
            <p:cNvCxnSpPr/>
            <p:nvPr/>
          </p:nvCxnSpPr>
          <p:spPr>
            <a:xfrm>
              <a:off x="5599568" y="6187440"/>
              <a:ext cx="91490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6504310" y="611632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605687" y="610616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2765561" y="6299200"/>
            <a:ext cx="3996782" cy="369332"/>
          </a:xfrm>
          <a:prstGeom prst="rect">
            <a:avLst/>
          </a:prstGeom>
          <a:noFill/>
        </p:spPr>
        <p:txBody>
          <a:bodyPr wrap="none" rtlCol="0">
            <a:spAutoFit/>
          </a:bodyPr>
          <a:lstStyle/>
          <a:p>
            <a:r>
              <a:rPr lang="en-US" dirty="0" smtClean="0"/>
              <a:t>~3.5 µm for Ion Torrent, ~30 µm for 454</a:t>
            </a:r>
            <a:endParaRPr lang="en-US" dirty="0"/>
          </a:p>
        </p:txBody>
      </p:sp>
    </p:spTree>
    <p:extLst>
      <p:ext uri="{BB962C8B-B14F-4D97-AF65-F5344CB8AC3E}">
        <p14:creationId xmlns:p14="http://schemas.microsoft.com/office/powerpoint/2010/main" val="62292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69 C -0.03177 0.07408 -0.06371 0.14908 -0.07187 0.23056 C -0.08003 0.31181 -0.05382 0.43889 -0.04861 0.48797 " pathEditMode="relative" rAng="0" ptsTypes="aaA">
                                      <p:cBhvr>
                                        <p:cTn id="6" dur="2000" fill="hold"/>
                                        <p:tgtEl>
                                          <p:spTgt spid="64"/>
                                        </p:tgtEl>
                                        <p:attrNameLst>
                                          <p:attrName>ppt_x</p:attrName>
                                          <p:attrName>ppt_y</p:attrName>
                                        </p:attrNameLst>
                                      </p:cBhvr>
                                      <p:rCtr x="-4028" y="24421"/>
                                    </p:animMotion>
                                  </p:childTnLst>
                                </p:cTn>
                              </p:par>
                              <p:par>
                                <p:cTn id="7" presetID="0" presetClass="path" presetSubtype="0" accel="50000" decel="50000" fill="hold" nodeType="withEffect">
                                  <p:stCondLst>
                                    <p:cond delay="1000"/>
                                  </p:stCondLst>
                                  <p:childTnLst>
                                    <p:animMotion origin="layout" path="M 3.88889E-6 1.85185E-6 C 0.02587 0.01505 0.05191 0.03009 0.06667 0.11551 C 0.08142 0.20093 0.08507 0.35671 0.08889 0.5125 " pathEditMode="relative" ptsTypes="aaA">
                                      <p:cBhvr>
                                        <p:cTn id="8" dur="2000" fill="hold"/>
                                        <p:tgtEl>
                                          <p:spTgt spid="170"/>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5.55556E-6 -6.66667E-6 C 0.01771 0.01458 0.03541 0.02939 0.04115 0.08425 C 0.04688 0.13911 0.04062 0.23379 0.03454 0.3287 " pathEditMode="relative" ptsTypes="aaA">
                                      <p:cBhvr>
                                        <p:cTn id="10" dur="2000" fill="hold"/>
                                        <p:tgtEl>
                                          <p:spTgt spid="58"/>
                                        </p:tgtEl>
                                        <p:attrNameLst>
                                          <p:attrName>ppt_x</p:attrName>
                                          <p:attrName>ppt_y</p:attrName>
                                        </p:attrNameLst>
                                      </p:cBhvr>
                                    </p:animMotion>
                                  </p:childTnLst>
                                </p:cTn>
                              </p:par>
                              <p:par>
                                <p:cTn id="11" presetID="0" presetClass="path" presetSubtype="0" accel="50000" decel="50000" fill="hold" nodeType="withEffect">
                                  <p:stCondLst>
                                    <p:cond delay="3000"/>
                                  </p:stCondLst>
                                  <p:childTnLst>
                                    <p:animMotion origin="layout" path="M -0.00052 0.00023 C 0.04444 0.01643 0.08958 0.03287 0.11059 0.10555 C 0.1316 0.17824 0.1283 0.30694 0.12517 0.43588 " pathEditMode="relative" ptsTypes="aaA">
                                      <p:cBhvr>
                                        <p:cTn id="12" dur="2000" fill="hold"/>
                                        <p:tgtEl>
                                          <p:spTgt spid="22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barn(outVertical)">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7" name="TextBox 3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5096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lide(fromBottom)">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8" accel="50000" decel="50000" fill="hold"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0-ppt_w/2"/>
                                          </p:val>
                                        </p:tav>
                                      </p:tavLst>
                                    </p:anim>
                                    <p:anim calcmode="lin" valueType="num">
                                      <p:cBhvr additive="base">
                                        <p:cTn id="27" dur="500"/>
                                        <p:tgtEl>
                                          <p:spTgt spid="7"/>
                                        </p:tgtEl>
                                        <p:attrNameLst>
                                          <p:attrName>ppt_y</p:attrName>
                                        </p:attrNameLst>
                                      </p:cBhvr>
                                      <p:tavLst>
                                        <p:tav tm="0">
                                          <p:val>
                                            <p:strVal val="ppt_y"/>
                                          </p:val>
                                        </p:tav>
                                        <p:tav tm="100000">
                                          <p:val>
                                            <p:strVal val="ppt_y"/>
                                          </p:val>
                                        </p:tav>
                                      </p:tavLst>
                                    </p:anim>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7" name="TextBox 3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2165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accel="50000" decel="50000"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41"/>
          <p:cNvGrpSpPr/>
          <p:nvPr/>
        </p:nvGrpSpPr>
        <p:grpSpPr>
          <a:xfrm>
            <a:off x="4334256" y="2185416"/>
            <a:ext cx="394408" cy="338554"/>
            <a:chOff x="4334256" y="2185416"/>
            <a:chExt cx="394408" cy="338554"/>
          </a:xfrm>
        </p:grpSpPr>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0" name="TextBox 3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4010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12" presetClass="entr" presetSubtype="4" fill="hold" grpId="0" nodeType="afterEffect">
                                  <p:stCondLst>
                                    <p:cond delay="50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8" accel="50000" decel="50000" fill="hold"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0-ppt_w/2"/>
                                          </p:val>
                                        </p:tav>
                                      </p:tavLst>
                                    </p:anim>
                                    <p:anim calcmode="lin" valueType="num">
                                      <p:cBhvr additive="base">
                                        <p:cTn id="22" dur="500"/>
                                        <p:tgtEl>
                                          <p:spTgt spid="7"/>
                                        </p:tgtEl>
                                        <p:attrNameLst>
                                          <p:attrName>ppt_y</p:attrName>
                                        </p:attrNameLst>
                                      </p:cBhvr>
                                      <p:tavLst>
                                        <p:tav tm="0">
                                          <p:val>
                                            <p:strVal val="ppt_y"/>
                                          </p:val>
                                        </p:tav>
                                        <p:tav tm="100000">
                                          <p:val>
                                            <p:strVal val="ppt_y"/>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prstClr val="black"/>
                </a:solidFill>
                <a:cs typeface="Century Gothic"/>
              </a:rPr>
              <a:t>Prologue: </a:t>
            </a:r>
            <a:r>
              <a:rPr lang="en-US" sz="2400" b="1" dirty="0" smtClean="0">
                <a:solidFill>
                  <a:prstClr val="black"/>
                </a:solidFill>
                <a:cs typeface="Century Gothic"/>
              </a:rPr>
              <a:t>Assembly</a:t>
            </a:r>
          </a:p>
          <a:p>
            <a:pPr marL="457200" indent="-457200">
              <a:buFont typeface="Arial"/>
              <a:buChar char="•"/>
            </a:pPr>
            <a:r>
              <a:rPr lang="en-US" sz="2400" dirty="0" smtClean="0">
                <a:solidFill>
                  <a:schemeClr val="bg1">
                    <a:lumMod val="75000"/>
                  </a:schemeClr>
                </a:solidFill>
                <a:cs typeface="Century Gothic"/>
              </a:rPr>
              <a:t>The Past: Sanger</a:t>
            </a:r>
          </a:p>
          <a:p>
            <a:pPr marL="457200" indent="-457200">
              <a:buFont typeface="Arial"/>
              <a:buChar char="•"/>
            </a:pPr>
            <a:r>
              <a:rPr lang="en-US" sz="2400" dirty="0" smtClean="0">
                <a:solidFill>
                  <a:schemeClr val="bg1">
                    <a:lumMod val="75000"/>
                  </a:schemeClr>
                </a:solidFill>
                <a:cs typeface="Century Gothic"/>
              </a:rPr>
              <a:t>The Present: Next-Gen (454, </a:t>
            </a:r>
            <a:r>
              <a:rPr lang="en-US" sz="2400" dirty="0" err="1" smtClean="0">
                <a:solidFill>
                  <a:schemeClr val="bg1">
                    <a:lumMod val="75000"/>
                  </a:schemeClr>
                </a:solidFill>
                <a:cs typeface="Century Gothic"/>
              </a:rPr>
              <a:t>Illumina</a:t>
            </a:r>
            <a:r>
              <a:rPr lang="en-US" sz="2400" dirty="0" smtClean="0">
                <a:solidFill>
                  <a:schemeClr val="bg1">
                    <a:lumMod val="75000"/>
                  </a:schemeClr>
                </a:solidFill>
                <a:cs typeface="Century Gothic"/>
              </a:rPr>
              <a:t>, …)</a:t>
            </a:r>
          </a:p>
          <a:p>
            <a:pPr marL="457200" indent="-457200">
              <a:buFont typeface="Arial"/>
              <a:buChar char="•"/>
            </a:pPr>
            <a:r>
              <a:rPr lang="en-US" sz="2400" dirty="0" smtClean="0">
                <a:solidFill>
                  <a:schemeClr val="bg1">
                    <a:lumMod val="75000"/>
                  </a:schemeClr>
                </a:solidFill>
                <a:cs typeface="Century Gothic"/>
              </a:rPr>
              <a:t>The Future: ? (</a:t>
            </a:r>
            <a:r>
              <a:rPr lang="en-US" sz="2400" dirty="0" err="1" smtClean="0">
                <a:solidFill>
                  <a:schemeClr val="bg1">
                    <a:lumMod val="75000"/>
                  </a:schemeClr>
                </a:solidFill>
                <a:cs typeface="Century Gothic"/>
              </a:rPr>
              <a:t>Nanopore</a:t>
            </a:r>
            <a:r>
              <a:rPr lang="en-US" sz="2400" dirty="0" smtClean="0">
                <a:solidFill>
                  <a:schemeClr val="bg1">
                    <a:lumMod val="75000"/>
                  </a:schemeClr>
                </a:solidFill>
                <a:cs typeface="Century Gothic"/>
              </a:rPr>
              <a:t>, </a:t>
            </a:r>
            <a:r>
              <a:rPr lang="en-US" sz="2400" dirty="0" err="1" smtClean="0">
                <a:solidFill>
                  <a:schemeClr val="bg1">
                    <a:lumMod val="75000"/>
                  </a:schemeClr>
                </a:solidFill>
                <a:cs typeface="Century Gothic"/>
              </a:rPr>
              <a:t>MinION</a:t>
            </a:r>
            <a:r>
              <a:rPr lang="en-US" sz="2400" dirty="0" smtClean="0">
                <a:solidFill>
                  <a:schemeClr val="bg1">
                    <a:lumMod val="75000"/>
                  </a:schemeClr>
                </a:solidFill>
                <a:cs typeface="Century Gothic"/>
              </a:rPr>
              <a:t>, Single-molecule)</a:t>
            </a:r>
            <a:endParaRPr lang="en-US" sz="2400" b="1" dirty="0" smtClean="0">
              <a:solidFill>
                <a:schemeClr val="bg1">
                  <a:lumMod val="75000"/>
                </a:schemeClr>
              </a:solidFill>
              <a:latin typeface="Century Gothic"/>
              <a:cs typeface="Century Gothic"/>
            </a:endParaRPr>
          </a:p>
          <a:p>
            <a:endParaRPr lang="en-US" sz="3200" b="1" dirty="0">
              <a:solidFill>
                <a:schemeClr val="bg1">
                  <a:lumMod val="75000"/>
                </a:schemeClr>
              </a:solidFill>
              <a:latin typeface="Century Gothic"/>
              <a:cs typeface="Century Gothic"/>
            </a:endParaRPr>
          </a:p>
        </p:txBody>
      </p:sp>
    </p:spTree>
    <p:extLst>
      <p:ext uri="{BB962C8B-B14F-4D97-AF65-F5344CB8AC3E}">
        <p14:creationId xmlns:p14="http://schemas.microsoft.com/office/powerpoint/2010/main" val="167448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39"/>
          <p:cNvGrpSpPr/>
          <p:nvPr/>
        </p:nvGrpSpPr>
        <p:grpSpPr>
          <a:xfrm>
            <a:off x="4724400" y="1679713"/>
            <a:ext cx="2717865" cy="643354"/>
            <a:chOff x="4724400" y="1679713"/>
            <a:chExt cx="2717865" cy="643354"/>
          </a:xfrm>
        </p:grpSpPr>
        <p:sp>
          <p:nvSpPr>
            <p:cNvPr id="42" name="TextBox 4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4" name="TextBox 43"/>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5" name="TextBox 44"/>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6" name="TextBox 45"/>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7" name="TextBox 46"/>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grpSp>
        <p:nvGrpSpPr>
          <p:cNvPr id="8"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0" name="TextBox 3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1292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lide(fromBottom)">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8" accel="50000" decel="50000" fill="hold"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0-ppt_w/2"/>
                                          </p:val>
                                        </p:tav>
                                      </p:tavLst>
                                    </p:anim>
                                    <p:anim calcmode="lin" valueType="num">
                                      <p:cBhvr additive="base">
                                        <p:cTn id="22" dur="500"/>
                                        <p:tgtEl>
                                          <p:spTgt spid="7"/>
                                        </p:tgtEl>
                                        <p:attrNameLst>
                                          <p:attrName>ppt_y</p:attrName>
                                        </p:attrNameLst>
                                      </p:cBhvr>
                                      <p:tavLst>
                                        <p:tav tm="0">
                                          <p:val>
                                            <p:strVal val="ppt_y"/>
                                          </p:val>
                                        </p:tav>
                                        <p:tav tm="100000">
                                          <p:val>
                                            <p:strVal val="ppt_y"/>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36"/>
          <p:cNvGrpSpPr/>
          <p:nvPr/>
        </p:nvGrpSpPr>
        <p:grpSpPr>
          <a:xfrm>
            <a:off x="4724400" y="1679713"/>
            <a:ext cx="2717865" cy="643354"/>
            <a:chOff x="4724400" y="1679713"/>
            <a:chExt cx="2717865" cy="643354"/>
          </a:xfrm>
        </p:grpSpPr>
        <p:sp>
          <p:nvSpPr>
            <p:cNvPr id="40" name="TextBox 39"/>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0" name="TextBox 49"/>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1" name="TextBox 50"/>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2" name="TextBox 51"/>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4" name="TextBox 53"/>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grpSp>
        <p:nvGrpSpPr>
          <p:cNvPr id="9" name="Group 61"/>
          <p:cNvGrpSpPr/>
          <p:nvPr/>
        </p:nvGrpSpPr>
        <p:grpSpPr>
          <a:xfrm>
            <a:off x="4809744" y="2194560"/>
            <a:ext cx="394408" cy="338554"/>
            <a:chOff x="4809744" y="2194560"/>
            <a:chExt cx="394408" cy="338554"/>
          </a:xfrm>
        </p:grpSpPr>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2" name="TextBox 41"/>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7447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slide(fromBottom)">
                                      <p:cBhvr>
                                        <p:cTn id="17" dur="500"/>
                                        <p:tgtEl>
                                          <p:spTgt spid="63"/>
                                        </p:tgtEl>
                                      </p:cBhvr>
                                    </p:animEffect>
                                  </p:childTnLst>
                                </p:cTn>
                              </p:par>
                            </p:childTnLst>
                          </p:cTn>
                        </p:par>
                        <p:par>
                          <p:cTn id="18" fill="hold">
                            <p:stCondLst>
                              <p:cond delay="1000"/>
                            </p:stCondLst>
                            <p:childTnLst>
                              <p:par>
                                <p:cTn id="19" presetID="2" presetClass="exit" presetSubtype="8" accel="50000" decel="50000" fill="hold" nodeType="after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1"/>
          <p:cNvGrpSpPr/>
          <p:nvPr/>
        </p:nvGrpSpPr>
        <p:grpSpPr>
          <a:xfrm>
            <a:off x="4809744" y="2194560"/>
            <a:ext cx="394408" cy="338554"/>
            <a:chOff x="4809744" y="2194560"/>
            <a:chExt cx="394408" cy="338554"/>
          </a:xfrm>
        </p:grpSpPr>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44" name="TextBox 43"/>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5" name="TextBox 44"/>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6" name="TextBox 45"/>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7" name="TextBox 46"/>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55" name="TextBox 5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grpSp>
      <p:sp>
        <p:nvSpPr>
          <p:cNvPr id="42" name="TextBox 41"/>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7345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8" accel="50000" decel="50000" fill="hold" nodeType="afterEffect">
                                  <p:stCondLst>
                                    <p:cond delay="1000"/>
                                  </p:stCondLst>
                                  <p:childTnLst>
                                    <p:anim calcmode="lin" valueType="num">
                                      <p:cBhvr additive="base">
                                        <p:cTn id="11" dur="500"/>
                                        <p:tgtEl>
                                          <p:spTgt spid="9"/>
                                        </p:tgtEl>
                                        <p:attrNameLst>
                                          <p:attrName>ppt_x</p:attrName>
                                        </p:attrNameLst>
                                      </p:cBhvr>
                                      <p:tavLst>
                                        <p:tav tm="0">
                                          <p:val>
                                            <p:strVal val="ppt_x"/>
                                          </p:val>
                                        </p:tav>
                                        <p:tav tm="100000">
                                          <p:val>
                                            <p:strVal val="0-ppt_w/2"/>
                                          </p:val>
                                        </p:tav>
                                      </p:tavLst>
                                    </p:anim>
                                    <p:anim calcmode="lin" valueType="num">
                                      <p:cBhvr additive="base">
                                        <p:cTn id="12" dur="500"/>
                                        <p:tgtEl>
                                          <p:spTgt spid="9"/>
                                        </p:tgtEl>
                                        <p:attrNameLst>
                                          <p:attrName>ppt_y</p:attrName>
                                        </p:attrNameLst>
                                      </p:cBhvr>
                                      <p:tavLst>
                                        <p:tav tm="0">
                                          <p:val>
                                            <p:strVal val="ppt_y"/>
                                          </p:val>
                                        </p:tav>
                                        <p:tav tm="100000">
                                          <p:val>
                                            <p:strVal val="ppt_y"/>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43"/>
          <p:cNvGrpSpPr/>
          <p:nvPr/>
        </p:nvGrpSpPr>
        <p:grpSpPr>
          <a:xfrm>
            <a:off x="4724400" y="1679713"/>
            <a:ext cx="2717865" cy="643354"/>
            <a:chOff x="4724400" y="1679713"/>
            <a:chExt cx="2717865" cy="643354"/>
          </a:xfrm>
        </p:grpSpPr>
        <p:sp>
          <p:nvSpPr>
            <p:cNvPr id="45" name="TextBox 44"/>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6" name="TextBox 45"/>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7" name="TextBox 46"/>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55" name="TextBox 5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57" name="TextBox 56"/>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grpSp>
        <p:nvGrpSpPr>
          <p:cNvPr id="9"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0" name="TextBox 4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81461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 presetClass="exit" presetSubtype="8" accel="50000" decel="50000" fill="hold" nodeType="after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0-ppt_w/2"/>
                                          </p:val>
                                        </p:tav>
                                      </p:tavLst>
                                    </p:anim>
                                    <p:anim calcmode="lin" valueType="num">
                                      <p:cBhvr additive="base">
                                        <p:cTn id="20" dur="500"/>
                                        <p:tgtEl>
                                          <p:spTgt spid="8"/>
                                        </p:tgtEl>
                                        <p:attrNameLst>
                                          <p:attrName>ppt_y</p:attrName>
                                        </p:attrNameLst>
                                      </p:cBhvr>
                                      <p:tavLst>
                                        <p:tav tm="0">
                                          <p:val>
                                            <p:strVal val="ppt_y"/>
                                          </p:val>
                                        </p:tav>
                                        <p:tav tm="100000">
                                          <p:val>
                                            <p:strVal val="ppt_y"/>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62" name="Rectangle 61"/>
          <p:cNvSpPr/>
          <p:nvPr/>
        </p:nvSpPr>
        <p:spPr>
          <a:xfrm>
            <a:off x="5486400" y="6126480"/>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51" name="TextBox 50"/>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2" name="TextBox 51"/>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4" name="TextBox 5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0" name="TextBox 59"/>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5" name="TextBox 6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grpSp>
        <p:nvGrpSpPr>
          <p:cNvPr id="10" name="Group 77"/>
          <p:cNvGrpSpPr/>
          <p:nvPr/>
        </p:nvGrpSpPr>
        <p:grpSpPr>
          <a:xfrm>
            <a:off x="5486400" y="2189132"/>
            <a:ext cx="1453896" cy="338554"/>
            <a:chOff x="5486400" y="2189132"/>
            <a:chExt cx="1453896" cy="338554"/>
          </a:xfrm>
        </p:grpSpPr>
        <p:sp>
          <p:nvSpPr>
            <p:cNvPr id="71" name="TextBox 70"/>
            <p:cNvSpPr txBox="1"/>
            <p:nvPr/>
          </p:nvSpPr>
          <p:spPr>
            <a:xfrm>
              <a:off x="5559552" y="2189132"/>
              <a:ext cx="1380744" cy="338554"/>
            </a:xfrm>
            <a:prstGeom prst="rect">
              <a:avLst/>
            </a:prstGeom>
            <a:noFill/>
          </p:spPr>
          <p:txBody>
            <a:bodyPr wrap="square" rtlCol="0">
              <a:spAutoFit/>
            </a:bodyPr>
            <a:lstStyle/>
            <a:p>
              <a:r>
                <a:rPr lang="en-US" sz="1600" b="1" dirty="0">
                  <a:solidFill>
                    <a:prstClr val="black"/>
                  </a:solidFill>
                  <a:latin typeface="Lucida Console"/>
                </a:rPr>
                <a:t>G G G</a:t>
              </a:r>
            </a:p>
          </p:txBody>
        </p:sp>
        <p:cxnSp>
          <p:nvCxnSpPr>
            <p:cNvPr id="72" name="Straight Connector 71"/>
            <p:cNvCxnSpPr/>
            <p:nvPr/>
          </p:nvCxnSpPr>
          <p:spPr>
            <a:xfrm>
              <a:off x="5486400" y="2204520"/>
              <a:ext cx="838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Rectangle 78"/>
          <p:cNvSpPr/>
          <p:nvPr/>
        </p:nvSpPr>
        <p:spPr>
          <a:xfrm>
            <a:off x="5852160" y="4572000"/>
            <a:ext cx="189311" cy="1577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5" name="TextBox 54"/>
          <p:cNvSpPr txBox="1"/>
          <p:nvPr/>
        </p:nvSpPr>
        <p:spPr>
          <a:xfrm>
            <a:off x="6629400" y="4114800"/>
            <a:ext cx="1987331" cy="1754327"/>
          </a:xfrm>
          <a:prstGeom prst="rect">
            <a:avLst/>
          </a:prstGeom>
          <a:noFill/>
        </p:spPr>
        <p:txBody>
          <a:bodyPr wrap="square" rtlCol="0">
            <a:spAutoFit/>
          </a:bodyPr>
          <a:lstStyle/>
          <a:p>
            <a:r>
              <a:rPr lang="en-US" dirty="0">
                <a:solidFill>
                  <a:prstClr val="black"/>
                </a:solidFill>
                <a:latin typeface="Gill Sans MT"/>
              </a:rPr>
              <a:t>The real power of this method is that it can take place in millions of tiny wells in a single plate at once.</a:t>
            </a:r>
          </a:p>
        </p:txBody>
      </p:sp>
      <p:sp>
        <p:nvSpPr>
          <p:cNvPr id="57" name="TextBox 5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9175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1500"/>
                            </p:stCondLst>
                            <p:childTnLst>
                              <p:par>
                                <p:cTn id="14" presetID="12" presetClass="entr" presetSubtype="4" fill="hold" grpId="0" nodeType="after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slide(fromBottom)">
                                      <p:cBhvr>
                                        <p:cTn id="16" dur="500"/>
                                        <p:tgtEl>
                                          <p:spTgt spid="79"/>
                                        </p:tgtEl>
                                      </p:cBhvr>
                                    </p:animEffect>
                                  </p:childTnLst>
                                </p:cTn>
                              </p:par>
                            </p:childTnLst>
                          </p:cTn>
                        </p:par>
                        <p:par>
                          <p:cTn id="17" fill="hold">
                            <p:stCondLst>
                              <p:cond delay="2500"/>
                            </p:stCondLst>
                            <p:childTnLst>
                              <p:par>
                                <p:cTn id="18" presetID="2" presetClass="exit" presetSubtype="8" accel="50000" decel="50000" fill="hold" nodeType="afterEffect">
                                  <p:stCondLst>
                                    <p:cond delay="500"/>
                                  </p:stCondLst>
                                  <p:childTnLst>
                                    <p:anim calcmode="lin" valueType="num">
                                      <p:cBhvr additive="base">
                                        <p:cTn id="19" dur="500"/>
                                        <p:tgtEl>
                                          <p:spTgt spid="9"/>
                                        </p:tgtEl>
                                        <p:attrNameLst>
                                          <p:attrName>ppt_x</p:attrName>
                                        </p:attrNameLst>
                                      </p:cBhvr>
                                      <p:tavLst>
                                        <p:tav tm="0">
                                          <p:val>
                                            <p:strVal val="ppt_x"/>
                                          </p:val>
                                        </p:tav>
                                        <p:tav tm="100000">
                                          <p:val>
                                            <p:strVal val="0-ppt_w/2"/>
                                          </p:val>
                                        </p:tav>
                                      </p:tavLst>
                                    </p:anim>
                                    <p:anim calcmode="lin" valueType="num">
                                      <p:cBhvr additive="base">
                                        <p:cTn id="20" dur="500"/>
                                        <p:tgtEl>
                                          <p:spTgt spid="9"/>
                                        </p:tgtEl>
                                        <p:attrNameLst>
                                          <p:attrName>ppt_y</p:attrName>
                                        </p:attrNameLst>
                                      </p:cBhvr>
                                      <p:tavLst>
                                        <p:tav tm="0">
                                          <p:val>
                                            <p:strVal val="ppt_y"/>
                                          </p:val>
                                        </p:tav>
                                        <p:tav tm="100000">
                                          <p:val>
                                            <p:strVal val="ppt_y"/>
                                          </p:val>
                                        </p:tav>
                                      </p:tavLst>
                                    </p:anim>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62" name="Rectangle 61"/>
          <p:cNvSpPr/>
          <p:nvPr/>
        </p:nvSpPr>
        <p:spPr>
          <a:xfrm>
            <a:off x="5486400" y="6126480"/>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51" name="TextBox 50"/>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2" name="TextBox 51"/>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4" name="TextBox 5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0" name="TextBox 59"/>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5" name="TextBox 6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grpSp>
        <p:nvGrpSpPr>
          <p:cNvPr id="10" name="Group 77"/>
          <p:cNvGrpSpPr/>
          <p:nvPr/>
        </p:nvGrpSpPr>
        <p:grpSpPr>
          <a:xfrm>
            <a:off x="5486400" y="2189132"/>
            <a:ext cx="1453896" cy="338554"/>
            <a:chOff x="5486400" y="2189132"/>
            <a:chExt cx="1453896" cy="338554"/>
          </a:xfrm>
        </p:grpSpPr>
        <p:sp>
          <p:nvSpPr>
            <p:cNvPr id="71" name="TextBox 70"/>
            <p:cNvSpPr txBox="1"/>
            <p:nvPr/>
          </p:nvSpPr>
          <p:spPr>
            <a:xfrm>
              <a:off x="5559552" y="2189132"/>
              <a:ext cx="1380744" cy="338554"/>
            </a:xfrm>
            <a:prstGeom prst="rect">
              <a:avLst/>
            </a:prstGeom>
            <a:noFill/>
          </p:spPr>
          <p:txBody>
            <a:bodyPr wrap="square" rtlCol="0">
              <a:spAutoFit/>
            </a:bodyPr>
            <a:lstStyle/>
            <a:p>
              <a:r>
                <a:rPr lang="en-US" sz="1600" b="1" dirty="0">
                  <a:solidFill>
                    <a:prstClr val="black"/>
                  </a:solidFill>
                  <a:latin typeface="Lucida Console"/>
                </a:rPr>
                <a:t>G G G</a:t>
              </a:r>
            </a:p>
          </p:txBody>
        </p:sp>
        <p:cxnSp>
          <p:nvCxnSpPr>
            <p:cNvPr id="72" name="Straight Connector 71"/>
            <p:cNvCxnSpPr/>
            <p:nvPr/>
          </p:nvCxnSpPr>
          <p:spPr>
            <a:xfrm>
              <a:off x="5486400" y="2204520"/>
              <a:ext cx="838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Rectangle 78"/>
          <p:cNvSpPr/>
          <p:nvPr/>
        </p:nvSpPr>
        <p:spPr>
          <a:xfrm>
            <a:off x="5852160" y="4572000"/>
            <a:ext cx="189311" cy="1577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5" name="TextBox 54"/>
          <p:cNvSpPr txBox="1"/>
          <p:nvPr/>
        </p:nvSpPr>
        <p:spPr>
          <a:xfrm>
            <a:off x="6629400" y="4114800"/>
            <a:ext cx="1987331" cy="1754327"/>
          </a:xfrm>
          <a:prstGeom prst="rect">
            <a:avLst/>
          </a:prstGeom>
          <a:noFill/>
        </p:spPr>
        <p:txBody>
          <a:bodyPr wrap="square" rtlCol="0">
            <a:spAutoFit/>
          </a:bodyPr>
          <a:lstStyle/>
          <a:p>
            <a:r>
              <a:rPr lang="en-US" dirty="0">
                <a:solidFill>
                  <a:prstClr val="black"/>
                </a:solidFill>
                <a:latin typeface="Gill Sans MT"/>
              </a:rPr>
              <a:t>The real power of this method is that it can take place in millions of tiny wells in a single plate at once.</a:t>
            </a:r>
          </a:p>
        </p:txBody>
      </p:sp>
      <p:sp>
        <p:nvSpPr>
          <p:cNvPr id="57" name="TextBox 5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Raw 454 data</a:t>
            </a:r>
            <a:endParaRPr lang="en-US" sz="3200" b="1" dirty="0">
              <a:solidFill>
                <a:prstClr val="black"/>
              </a:solidFill>
              <a:latin typeface="Century Gothic"/>
              <a:cs typeface="Century Gothic"/>
            </a:endParaRPr>
          </a:p>
        </p:txBody>
      </p:sp>
      <p:pic>
        <p:nvPicPr>
          <p:cNvPr id="2" name="Picture 1" descr="Illegal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28" y="924560"/>
            <a:ext cx="8565079" cy="5701130"/>
          </a:xfrm>
          <a:prstGeom prst="rect">
            <a:avLst/>
          </a:prstGeom>
        </p:spPr>
      </p:pic>
    </p:spTree>
    <p:extLst>
      <p:ext uri="{BB962C8B-B14F-4D97-AF65-F5344CB8AC3E}">
        <p14:creationId xmlns:p14="http://schemas.microsoft.com/office/powerpoint/2010/main" val="698123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6" name="Picture 5" descr="step2.jpg"/>
          <p:cNvPicPr>
            <a:picLocks noChangeAspect="1"/>
          </p:cNvPicPr>
          <p:nvPr/>
        </p:nvPicPr>
        <p:blipFill>
          <a:blip r:embed="rId2"/>
          <a:stretch>
            <a:fillRect/>
          </a:stretch>
        </p:blipFill>
        <p:spPr>
          <a:xfrm>
            <a:off x="1295400" y="1524000"/>
            <a:ext cx="7543800" cy="4572000"/>
          </a:xfrm>
          <a:prstGeom prst="rect">
            <a:avLst/>
          </a:prstGeom>
        </p:spPr>
      </p:pic>
    </p:spTree>
    <p:extLst>
      <p:ext uri="{BB962C8B-B14F-4D97-AF65-F5344CB8AC3E}">
        <p14:creationId xmlns:p14="http://schemas.microsoft.com/office/powerpoint/2010/main" val="38051194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SequencingChip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60" y="1214120"/>
            <a:ext cx="5684520" cy="5252496"/>
          </a:xfrm>
          <a:prstGeom prst="rect">
            <a:avLst/>
          </a:prstGeom>
        </p:spPr>
      </p:pic>
    </p:spTree>
    <p:extLst>
      <p:ext uri="{BB962C8B-B14F-4D97-AF65-F5344CB8AC3E}">
        <p14:creationId xmlns:p14="http://schemas.microsoft.com/office/powerpoint/2010/main" val="1520733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TorrentLoa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232432"/>
            <a:ext cx="8839200" cy="4434283"/>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9034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4" name="Picture 3" descr="TorrentNumb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 y="1173524"/>
            <a:ext cx="8900160" cy="4637141"/>
          </a:xfrm>
          <a:prstGeom prst="rect">
            <a:avLst/>
          </a:prstGeom>
          <a:effectLst>
            <a:outerShdw blurRad="50800" dist="38100" dir="2700000" algn="tl" rotWithShape="0">
              <a:srgbClr val="000000">
                <a:alpha val="83000"/>
              </a:srgbClr>
            </a:outerShdw>
          </a:effectLst>
        </p:spPr>
      </p:pic>
    </p:spTree>
    <p:extLst>
      <p:ext uri="{BB962C8B-B14F-4D97-AF65-F5344CB8AC3E}">
        <p14:creationId xmlns:p14="http://schemas.microsoft.com/office/powerpoint/2010/main" val="3581755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9694686"/>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213874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3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808" y="1198880"/>
            <a:ext cx="5832932" cy="5377815"/>
          </a:xfrm>
          <a:prstGeom prst="rect">
            <a:avLst/>
          </a:prstGeom>
        </p:spPr>
      </p:pic>
    </p:spTree>
    <p:extLst>
      <p:ext uri="{BB962C8B-B14F-4D97-AF65-F5344CB8AC3E}">
        <p14:creationId xmlns:p14="http://schemas.microsoft.com/office/powerpoint/2010/main" val="23001553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err="1" smtClean="0"/>
              <a:t>Illumina</a:t>
            </a:r>
            <a:r>
              <a:rPr lang="en-US" dirty="0" smtClean="0"/>
              <a:t> Sequencing</a:t>
            </a:r>
            <a:endParaRPr lang="en-US" dirty="0"/>
          </a:p>
        </p:txBody>
      </p:sp>
      <p:pic>
        <p:nvPicPr>
          <p:cNvPr id="50" name="Picture 49" descr="ilmn-step1-6.jpg"/>
          <p:cNvPicPr>
            <a:picLocks noChangeAspect="1"/>
          </p:cNvPicPr>
          <p:nvPr/>
        </p:nvPicPr>
        <p:blipFill>
          <a:blip r:embed="rId2"/>
          <a:stretch>
            <a:fillRect/>
          </a:stretch>
        </p:blipFill>
        <p:spPr>
          <a:xfrm>
            <a:off x="1296495" y="1371599"/>
            <a:ext cx="3808905" cy="5000685"/>
          </a:xfrm>
          <a:prstGeom prst="rect">
            <a:avLst/>
          </a:prstGeom>
        </p:spPr>
      </p:pic>
      <p:pic>
        <p:nvPicPr>
          <p:cNvPr id="57" name="Picture 56" descr="ilmn-step7-12.jpg"/>
          <p:cNvPicPr>
            <a:picLocks noChangeAspect="1"/>
          </p:cNvPicPr>
          <p:nvPr/>
        </p:nvPicPr>
        <p:blipFill>
          <a:blip r:embed="rId3"/>
          <a:stretch>
            <a:fillRect/>
          </a:stretch>
        </p:blipFill>
        <p:spPr>
          <a:xfrm>
            <a:off x="5181600" y="1371600"/>
            <a:ext cx="3695401" cy="5000684"/>
          </a:xfrm>
          <a:prstGeom prst="rect">
            <a:avLst/>
          </a:prstGeom>
        </p:spPr>
      </p:pic>
    </p:spTree>
    <p:extLst>
      <p:ext uri="{BB962C8B-B14F-4D97-AF65-F5344CB8AC3E}">
        <p14:creationId xmlns:p14="http://schemas.microsoft.com/office/powerpoint/2010/main" val="19704044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Next-Gen Sequencing</a:t>
            </a:r>
            <a:endParaRPr lang="en-US" dirty="0"/>
          </a:p>
        </p:txBody>
      </p:sp>
      <p:sp>
        <p:nvSpPr>
          <p:cNvPr id="5" name="TextBox 4"/>
          <p:cNvSpPr txBox="1"/>
          <p:nvPr/>
        </p:nvSpPr>
        <p:spPr>
          <a:xfrm>
            <a:off x="1432560" y="1315720"/>
            <a:ext cx="7711440" cy="1415772"/>
          </a:xfrm>
          <a:prstGeom prst="rect">
            <a:avLst/>
          </a:prstGeom>
          <a:noFill/>
        </p:spPr>
        <p:txBody>
          <a:bodyPr wrap="square" rtlCol="0">
            <a:spAutoFit/>
          </a:bodyPr>
          <a:lstStyle/>
          <a:p>
            <a:pPr>
              <a:spcAft>
                <a:spcPts val="600"/>
              </a:spcAft>
            </a:pPr>
            <a:r>
              <a:rPr lang="en-US" sz="2800" dirty="0" smtClean="0">
                <a:solidFill>
                  <a:prstClr val="black"/>
                </a:solidFill>
                <a:latin typeface="Myriad Pro"/>
                <a:cs typeface="Myriad Pro"/>
              </a:rPr>
              <a:t>Take home message: Massively Parallel</a:t>
            </a:r>
            <a:endParaRPr lang="en-US" sz="2800" dirty="0">
              <a:solidFill>
                <a:prstClr val="black"/>
              </a:solidFill>
              <a:latin typeface="Myriad Pro"/>
              <a:cs typeface="Myriad Pro"/>
            </a:endParaRPr>
          </a:p>
          <a:p>
            <a:pPr>
              <a:spcAft>
                <a:spcPts val="600"/>
              </a:spcAft>
            </a:pPr>
            <a:r>
              <a:rPr lang="en-US" sz="2400" dirty="0" smtClean="0">
                <a:solidFill>
                  <a:prstClr val="black"/>
                </a:solidFill>
                <a:latin typeface="Myriad Pro"/>
                <a:cs typeface="Myriad Pro"/>
              </a:rPr>
              <a:t>	1,000 monkeys at 1,000 typewriters is nothing</a:t>
            </a:r>
          </a:p>
          <a:p>
            <a:pPr>
              <a:spcAft>
                <a:spcPts val="600"/>
              </a:spcAft>
            </a:pPr>
            <a:r>
              <a:rPr lang="en-US" sz="2400" dirty="0">
                <a:solidFill>
                  <a:prstClr val="black"/>
                </a:solidFill>
                <a:latin typeface="Myriad Pro"/>
                <a:cs typeface="Myriad Pro"/>
              </a:rPr>
              <a:t>	</a:t>
            </a:r>
            <a:r>
              <a:rPr lang="en-US" sz="2400" dirty="0" smtClean="0">
                <a:solidFill>
                  <a:prstClr val="black"/>
                </a:solidFill>
                <a:latin typeface="Myriad Pro"/>
                <a:cs typeface="Myriad Pro"/>
              </a:rPr>
              <a:t>We’re talking 100,000 to 100 million concurrent reads</a:t>
            </a:r>
          </a:p>
        </p:txBody>
      </p:sp>
    </p:spTree>
    <p:extLst>
      <p:ext uri="{BB962C8B-B14F-4D97-AF65-F5344CB8AC3E}">
        <p14:creationId xmlns:p14="http://schemas.microsoft.com/office/powerpoint/2010/main" val="209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20019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Assembly</a:t>
            </a:r>
          </a:p>
          <a:p>
            <a:pPr marL="457200" indent="-457200">
              <a:buFont typeface="Arial"/>
              <a:buChar char="•"/>
            </a:pPr>
            <a:r>
              <a:rPr lang="en-US" sz="2400" dirty="0" smtClean="0">
                <a:solidFill>
                  <a:srgbClr val="BFBFBF"/>
                </a:solidFill>
                <a:cs typeface="Century Gothic"/>
              </a:rPr>
              <a:t>The Past: Sanger</a:t>
            </a:r>
          </a:p>
          <a:p>
            <a:pPr marL="457200" indent="-457200">
              <a:buFont typeface="Arial"/>
              <a:buChar char="•"/>
            </a:pPr>
            <a:r>
              <a:rPr lang="en-US" sz="2400" dirty="0" smtClean="0">
                <a:solidFill>
                  <a:srgbClr val="BFBFBF"/>
                </a:solidFill>
                <a:cs typeface="Century Gothic"/>
              </a:rPr>
              <a:t>The Present: Next-Gen (454, </a:t>
            </a:r>
            <a:r>
              <a:rPr lang="en-US" sz="2400" dirty="0" err="1" smtClean="0">
                <a:solidFill>
                  <a:srgbClr val="BFBFBF"/>
                </a:solidFill>
                <a:cs typeface="Century Gothic"/>
              </a:rPr>
              <a:t>Illumina</a:t>
            </a:r>
            <a:r>
              <a:rPr lang="en-US" sz="2400" dirty="0" smtClean="0">
                <a:solidFill>
                  <a:srgbClr val="BFBFBF"/>
                </a:solidFill>
                <a:cs typeface="Century Gothic"/>
              </a:rPr>
              <a:t>, …)</a:t>
            </a:r>
          </a:p>
          <a:p>
            <a:pPr marL="457200" indent="-457200">
              <a:buFont typeface="Arial"/>
              <a:buChar char="•"/>
            </a:pPr>
            <a:r>
              <a:rPr lang="en-US" sz="2400" dirty="0" smtClean="0">
                <a:solidFill>
                  <a:srgbClr val="000000"/>
                </a:solidFill>
                <a:cs typeface="Century Gothic"/>
              </a:rPr>
              <a:t>The Future: </a:t>
            </a:r>
            <a:r>
              <a:rPr lang="en-US" sz="2400" b="1" dirty="0" smtClean="0">
                <a:solidFill>
                  <a:srgbClr val="000000"/>
                </a:solidFill>
                <a:cs typeface="Century Gothic"/>
              </a:rPr>
              <a:t>? (</a:t>
            </a:r>
            <a:r>
              <a:rPr lang="en-US" sz="2400" b="1" dirty="0" err="1" smtClean="0">
                <a:solidFill>
                  <a:srgbClr val="000000"/>
                </a:solidFill>
                <a:cs typeface="Century Gothic"/>
              </a:rPr>
              <a:t>Nanopore</a:t>
            </a:r>
            <a:r>
              <a:rPr lang="en-US" sz="2400" b="1" dirty="0" smtClean="0">
                <a:solidFill>
                  <a:srgbClr val="000000"/>
                </a:solidFill>
                <a:cs typeface="Century Gothic"/>
              </a:rPr>
              <a:t>, </a:t>
            </a:r>
            <a:r>
              <a:rPr lang="en-US" sz="2400" b="1" dirty="0" err="1" smtClean="0">
                <a:solidFill>
                  <a:srgbClr val="000000"/>
                </a:solidFill>
                <a:cs typeface="Century Gothic"/>
              </a:rPr>
              <a:t>MinION</a:t>
            </a:r>
            <a:r>
              <a:rPr lang="en-US" sz="2400" b="1" dirty="0" smtClean="0">
                <a:solidFill>
                  <a:srgbClr val="000000"/>
                </a:solidFill>
                <a:cs typeface="Century Gothic"/>
              </a:rPr>
              <a:t>, Single-molecule)</a:t>
            </a:r>
            <a:endParaRPr lang="en-US" sz="2400" b="1" dirty="0" smtClean="0">
              <a:solidFill>
                <a:srgbClr val="000000"/>
              </a:solidFill>
              <a:latin typeface="Century Gothic"/>
              <a:cs typeface="Century Gothic"/>
            </a:endParaRPr>
          </a:p>
          <a:p>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26024298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160" y="232788"/>
            <a:ext cx="7122160" cy="523220"/>
          </a:xfrm>
          <a:prstGeom prst="rect">
            <a:avLst/>
          </a:prstGeom>
          <a:noFill/>
        </p:spPr>
        <p:txBody>
          <a:bodyPr wrap="square" rtlCol="0">
            <a:spAutoFit/>
          </a:bodyPr>
          <a:lstStyle/>
          <a:p>
            <a:r>
              <a:rPr lang="en-US" sz="2800" b="1" dirty="0" smtClean="0">
                <a:solidFill>
                  <a:srgbClr val="000000"/>
                </a:solidFill>
              </a:rPr>
              <a:t>Largely because of PHIRE and </a:t>
            </a:r>
            <a:r>
              <a:rPr lang="en-US" sz="2800" b="1" dirty="0">
                <a:solidFill>
                  <a:srgbClr val="000000"/>
                </a:solidFill>
              </a:rPr>
              <a:t>SEA-</a:t>
            </a:r>
            <a:r>
              <a:rPr lang="en-US" sz="2800" b="1" dirty="0" smtClean="0">
                <a:solidFill>
                  <a:srgbClr val="000000"/>
                </a:solidFill>
              </a:rPr>
              <a:t>PHAGES…</a:t>
            </a:r>
          </a:p>
        </p:txBody>
      </p:sp>
      <p:pic>
        <p:nvPicPr>
          <p:cNvPr id="6" name="Picture 5" descr="PhageGra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040" y="801289"/>
            <a:ext cx="7355840" cy="5511324"/>
          </a:xfrm>
          <a:prstGeom prst="rect">
            <a:avLst/>
          </a:prstGeom>
        </p:spPr>
      </p:pic>
    </p:spTree>
    <p:extLst>
      <p:ext uri="{BB962C8B-B14F-4D97-AF65-F5344CB8AC3E}">
        <p14:creationId xmlns:p14="http://schemas.microsoft.com/office/powerpoint/2010/main" val="32724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3941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DNA Sequencing over Time</a:t>
            </a:r>
          </a:p>
        </p:txBody>
      </p:sp>
      <p:pic>
        <p:nvPicPr>
          <p:cNvPr id="2" name="Picture 1" descr="CSR16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780" y="1381760"/>
            <a:ext cx="3429000" cy="3530600"/>
          </a:xfrm>
          <a:prstGeom prst="rect">
            <a:avLst/>
          </a:prstGeom>
        </p:spPr>
      </p:pic>
      <p:sp>
        <p:nvSpPr>
          <p:cNvPr id="4" name="TextBox 3"/>
          <p:cNvSpPr txBox="1"/>
          <p:nvPr/>
        </p:nvSpPr>
        <p:spPr>
          <a:xfrm>
            <a:off x="1760929" y="5240676"/>
            <a:ext cx="6812507" cy="369332"/>
          </a:xfrm>
          <a:prstGeom prst="rect">
            <a:avLst/>
          </a:prstGeom>
          <a:noFill/>
        </p:spPr>
        <p:txBody>
          <a:bodyPr wrap="square" rtlCol="0">
            <a:spAutoFit/>
          </a:bodyPr>
          <a:lstStyle/>
          <a:p>
            <a:pPr algn="ctr"/>
            <a:r>
              <a:rPr lang="en-US" dirty="0">
                <a:solidFill>
                  <a:prstClr val="black"/>
                </a:solidFill>
                <a:latin typeface="Century Gothic"/>
                <a:cs typeface="Century Gothic"/>
              </a:rPr>
              <a:t>f</a:t>
            </a:r>
            <a:r>
              <a:rPr lang="en-US" dirty="0" smtClean="0">
                <a:solidFill>
                  <a:prstClr val="black"/>
                </a:solidFill>
                <a:latin typeface="Century Gothic"/>
                <a:cs typeface="Century Gothic"/>
              </a:rPr>
              <a:t>rom</a:t>
            </a:r>
            <a:r>
              <a:rPr lang="en-US" b="1" dirty="0" smtClean="0">
                <a:solidFill>
                  <a:prstClr val="black"/>
                </a:solidFill>
                <a:latin typeface="Century Gothic"/>
                <a:cs typeface="Century Gothic"/>
              </a:rPr>
              <a:t> </a:t>
            </a:r>
            <a:r>
              <a:rPr lang="en-US" i="1" dirty="0" smtClean="0">
                <a:solidFill>
                  <a:prstClr val="black"/>
                </a:solidFill>
                <a:latin typeface="Century Gothic"/>
                <a:cs typeface="Century Gothic"/>
              </a:rPr>
              <a:t>The Economist</a:t>
            </a:r>
          </a:p>
        </p:txBody>
      </p:sp>
    </p:spTree>
    <p:extLst>
      <p:ext uri="{BB962C8B-B14F-4D97-AF65-F5344CB8AC3E}">
        <p14:creationId xmlns:p14="http://schemas.microsoft.com/office/powerpoint/2010/main" val="38573364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A Sequencing Cost per Mega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272622"/>
            <a:ext cx="7051040" cy="4969938"/>
          </a:xfrm>
          <a:prstGeom prst="rect">
            <a:avLst/>
          </a:prstGeom>
        </p:spPr>
      </p:pic>
    </p:spTree>
    <p:extLst>
      <p:ext uri="{BB962C8B-B14F-4D97-AF65-F5344CB8AC3E}">
        <p14:creationId xmlns:p14="http://schemas.microsoft.com/office/powerpoint/2010/main" val="40113933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Single Molecule Sequencing</a:t>
            </a:r>
            <a:endParaRPr lang="en-US" dirty="0"/>
          </a:p>
        </p:txBody>
      </p:sp>
      <p:pic>
        <p:nvPicPr>
          <p:cNvPr id="5" name="Picture 4" descr="screenshot_022.png"/>
          <p:cNvPicPr>
            <a:picLocks noChangeAspect="1"/>
          </p:cNvPicPr>
          <p:nvPr/>
        </p:nvPicPr>
        <p:blipFill>
          <a:blip r:embed="rId2"/>
          <a:stretch>
            <a:fillRect/>
          </a:stretch>
        </p:blipFill>
        <p:spPr>
          <a:xfrm>
            <a:off x="2286000" y="1219200"/>
            <a:ext cx="5486400" cy="5082024"/>
          </a:xfrm>
          <a:prstGeom prst="rect">
            <a:avLst/>
          </a:prstGeom>
        </p:spPr>
      </p:pic>
    </p:spTree>
    <p:extLst>
      <p:ext uri="{BB962C8B-B14F-4D97-AF65-F5344CB8AC3E}">
        <p14:creationId xmlns:p14="http://schemas.microsoft.com/office/powerpoint/2010/main" val="4628377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us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640" y="3080378"/>
            <a:ext cx="5808980" cy="3519812"/>
          </a:xfrm>
          <a:prstGeom prst="rect">
            <a:avLst/>
          </a:prstGeom>
        </p:spPr>
      </p:pic>
      <p:pic>
        <p:nvPicPr>
          <p:cNvPr id="4" name="Picture 3" descr="Nanopore_New_Images-26_copy-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024" y="139773"/>
            <a:ext cx="4374845" cy="2940605"/>
          </a:xfrm>
          <a:prstGeom prst="rect">
            <a:avLst/>
          </a:prstGeom>
        </p:spPr>
      </p:pic>
    </p:spTree>
    <p:extLst>
      <p:ext uri="{BB962C8B-B14F-4D97-AF65-F5344CB8AC3E}">
        <p14:creationId xmlns:p14="http://schemas.microsoft.com/office/powerpoint/2010/main" val="99814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27658"/>
            <a:ext cx="6812507" cy="6370974"/>
          </a:xfrm>
          <a:prstGeom prst="rect">
            <a:avLst/>
          </a:prstGeom>
          <a:noFill/>
        </p:spPr>
        <p:txBody>
          <a:bodyPr wrap="square" rtlCol="0">
            <a:spAutoFit/>
          </a:bodyPr>
          <a:lstStyle/>
          <a:p>
            <a:r>
              <a:rPr lang="en-US" sz="2400" dirty="0" smtClean="0"/>
              <a:t>“The </a:t>
            </a:r>
            <a:r>
              <a:rPr lang="en-US" sz="2400" dirty="0" err="1"/>
              <a:t>MinION</a:t>
            </a:r>
            <a:r>
              <a:rPr lang="en-US" sz="2400" dirty="0"/>
              <a:t> has been used to successfully read the genome of a lambda bacteriophage, which has 48,500-ish base pairs, twice during one pass. That's impressive, because reading 100,000 base pairs during a single DNA capture has never been managed before using traditional sequencing techniques.</a:t>
            </a:r>
          </a:p>
          <a:p>
            <a:endParaRPr lang="en-US" sz="2400" dirty="0" smtClean="0"/>
          </a:p>
          <a:p>
            <a:r>
              <a:rPr lang="en-US" sz="2400" dirty="0" smtClean="0"/>
              <a:t>The </a:t>
            </a:r>
            <a:r>
              <a:rPr lang="en-US" sz="2400" dirty="0"/>
              <a:t>operational life of the </a:t>
            </a:r>
            <a:r>
              <a:rPr lang="en-US" sz="2400" dirty="0">
                <a:hlinkClick r:id="rId2"/>
              </a:rPr>
              <a:t>MinION</a:t>
            </a:r>
            <a:r>
              <a:rPr lang="en-US" sz="2400" dirty="0"/>
              <a:t> is only about six hours, but during that time it can read more than 150 million base pairs. That's somewhat short of the larger human chromosomes (which contain up to 250 million base pairs), but Oxford </a:t>
            </a:r>
            <a:r>
              <a:rPr lang="en-US" sz="2400" dirty="0" err="1"/>
              <a:t>Nanopore</a:t>
            </a:r>
            <a:r>
              <a:rPr lang="en-US" sz="2400" dirty="0"/>
              <a:t> has also introduced </a:t>
            </a:r>
            <a:r>
              <a:rPr lang="en-US" sz="2400" dirty="0" err="1"/>
              <a:t>GridION</a:t>
            </a:r>
            <a:r>
              <a:rPr lang="en-US" sz="2400" dirty="0"/>
              <a:t> -- a platform where multiple cartridges can be clustered together. The company reckon that a 20-node </a:t>
            </a:r>
            <a:r>
              <a:rPr lang="en-US" sz="2400" dirty="0" err="1"/>
              <a:t>GridION</a:t>
            </a:r>
            <a:r>
              <a:rPr lang="en-US" sz="2400" dirty="0"/>
              <a:t> setup can sequence a complete human genome in just 15 minutes</a:t>
            </a:r>
            <a:r>
              <a:rPr lang="en-US" sz="2400" dirty="0" smtClean="0"/>
              <a:t>.”</a:t>
            </a:r>
            <a:endParaRPr lang="en-US" sz="2400" dirty="0"/>
          </a:p>
          <a:p>
            <a:endParaRPr lang="en-US" sz="2400" b="1" dirty="0">
              <a:solidFill>
                <a:prstClr val="black"/>
              </a:solidFill>
              <a:latin typeface="Century Gothic"/>
              <a:cs typeface="Century Gothic"/>
            </a:endParaRPr>
          </a:p>
        </p:txBody>
      </p:sp>
      <p:sp>
        <p:nvSpPr>
          <p:cNvPr id="3" name="TextBox 2"/>
          <p:cNvSpPr txBox="1"/>
          <p:nvPr/>
        </p:nvSpPr>
        <p:spPr>
          <a:xfrm>
            <a:off x="2096209" y="6141105"/>
            <a:ext cx="6812507" cy="461665"/>
          </a:xfrm>
          <a:prstGeom prst="rect">
            <a:avLst/>
          </a:prstGeom>
          <a:noFill/>
        </p:spPr>
        <p:txBody>
          <a:bodyPr wrap="square" rtlCol="0">
            <a:spAutoFit/>
          </a:bodyPr>
          <a:lstStyle/>
          <a:p>
            <a:pPr algn="r"/>
            <a:r>
              <a:rPr lang="en-US" sz="2400" dirty="0" smtClean="0"/>
              <a:t>—</a:t>
            </a:r>
            <a:r>
              <a:rPr lang="en-US" sz="2400" i="1" dirty="0" smtClean="0"/>
              <a:t>Wired</a:t>
            </a:r>
            <a:endParaRPr lang="en-US" sz="2400" dirty="0"/>
          </a:p>
        </p:txBody>
      </p:sp>
    </p:spTree>
    <p:extLst>
      <p:ext uri="{BB962C8B-B14F-4D97-AF65-F5344CB8AC3E}">
        <p14:creationId xmlns:p14="http://schemas.microsoft.com/office/powerpoint/2010/main" val="158097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2067320"/>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9346151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810" y="1029419"/>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a:t>
            </a:r>
            <a:r>
              <a:rPr lang="en-US" dirty="0" smtClean="0">
                <a:solidFill>
                  <a:prstClr val="black"/>
                </a:solidFill>
                <a:latin typeface="Century Gothic"/>
                <a:cs typeface="Century Gothic"/>
              </a:rPr>
              <a:t>first </a:t>
            </a:r>
            <a:r>
              <a:rPr lang="en-US" dirty="0">
                <a:solidFill>
                  <a:prstClr val="black"/>
                </a:solidFill>
                <a:latin typeface="Century Gothic"/>
                <a:cs typeface="Century Gothic"/>
              </a:rPr>
              <a:t>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
        <p:nvSpPr>
          <p:cNvPr id="4" name="TextBox 3"/>
          <p:cNvSpPr txBox="1"/>
          <p:nvPr/>
        </p:nvSpPr>
        <p:spPr>
          <a:xfrm>
            <a:off x="1943810" y="1039579"/>
            <a:ext cx="6904730" cy="5632312"/>
          </a:xfrm>
          <a:prstGeom prst="rect">
            <a:avLst/>
          </a:prstGeom>
          <a:noFill/>
        </p:spPr>
        <p:txBody>
          <a:bodyPr wrap="square" rtlCol="0">
            <a:spAutoFit/>
          </a:bodyPr>
          <a:lstStyle/>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~3 billion (haploid)</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~$2.7 billion</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a:solidFill>
                <a:prstClr val="black"/>
              </a:solidFill>
              <a:latin typeface="Century Gothic"/>
              <a:cs typeface="Century Gothic"/>
            </a:endParaRPr>
          </a:p>
          <a:p>
            <a:r>
              <a:rPr lang="en-US" b="1" dirty="0" smtClean="0">
                <a:solidFill>
                  <a:prstClr val="black"/>
                </a:solidFill>
                <a:latin typeface="Century Gothic"/>
                <a:cs typeface="Century Gothic"/>
              </a:rPr>
              <a:t>	~13 years</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2000-2003</a:t>
            </a:r>
            <a:endParaRPr lang="en-US" b="1" dirty="0">
              <a:solidFill>
                <a:prstClr val="black"/>
              </a:solidFill>
              <a:latin typeface="Century Gothic"/>
              <a:cs typeface="Century Gothic"/>
            </a:endParaRPr>
          </a:p>
          <a:p>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Several people’s, but actually mostly a dude from Buffalo	</a:t>
            </a:r>
            <a:endParaRPr lang="en-US" b="1" dirty="0">
              <a:solidFill>
                <a:prstClr val="black"/>
              </a:solidFill>
              <a:latin typeface="Century Gothic"/>
              <a:cs typeface="Century Gothic"/>
            </a:endParaRPr>
          </a:p>
        </p:txBody>
      </p:sp>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0611137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6812507" cy="584776"/>
          </a:xfrm>
          <a:prstGeom prst="rect">
            <a:avLst/>
          </a:prstGeom>
          <a:noFill/>
        </p:spPr>
        <p:txBody>
          <a:bodyPr wrap="square" rtlCol="0">
            <a:spAutoFit/>
          </a:bodyPr>
          <a:lstStyle/>
          <a:p>
            <a:pPr>
              <a:spcAft>
                <a:spcPts val="600"/>
              </a:spcAft>
            </a:pPr>
            <a:r>
              <a:rPr lang="en-US" sz="3200" b="1" dirty="0" smtClean="0">
                <a:solidFill>
                  <a:prstClr val="black"/>
                </a:solidFill>
                <a:latin typeface="Century Gothic"/>
                <a:cs typeface="Century Gothic"/>
              </a:rPr>
              <a:t>Final Thoughts</a:t>
            </a:r>
            <a:endParaRPr lang="en-US" sz="3200" b="1" dirty="0">
              <a:solidFill>
                <a:prstClr val="black"/>
              </a:solidFill>
              <a:latin typeface="Century Gothic"/>
              <a:cs typeface="Century Gothic"/>
            </a:endParaRPr>
          </a:p>
        </p:txBody>
      </p:sp>
      <p:sp>
        <p:nvSpPr>
          <p:cNvPr id="3" name="TextBox 2"/>
          <p:cNvSpPr txBox="1"/>
          <p:nvPr/>
        </p:nvSpPr>
        <p:spPr>
          <a:xfrm>
            <a:off x="1943809" y="1787794"/>
            <a:ext cx="6812507" cy="2462213"/>
          </a:xfrm>
          <a:prstGeom prst="rect">
            <a:avLst/>
          </a:prstGeom>
          <a:noFill/>
        </p:spPr>
        <p:txBody>
          <a:bodyPr wrap="square" rtlCol="0">
            <a:spAutoFit/>
          </a:bodyPr>
          <a:lstStyle/>
          <a:p>
            <a:pPr marL="800100" lvl="1" indent="-342900">
              <a:spcAft>
                <a:spcPts val="600"/>
              </a:spcAft>
              <a:buFont typeface="Arial"/>
              <a:buChar char="•"/>
            </a:pPr>
            <a:r>
              <a:rPr lang="en-US" sz="2400" dirty="0" smtClean="0">
                <a:solidFill>
                  <a:prstClr val="black"/>
                </a:solidFill>
                <a:latin typeface="Century Gothic"/>
                <a:cs typeface="Century Gothic"/>
              </a:rPr>
              <a:t>DNA sequencing is becoming vastly faster and more affordable </a:t>
            </a:r>
          </a:p>
          <a:p>
            <a:pPr marL="800100" lvl="1" indent="-342900">
              <a:spcAft>
                <a:spcPts val="600"/>
              </a:spcAft>
              <a:buFont typeface="Arial"/>
              <a:buChar char="•"/>
            </a:pPr>
            <a:r>
              <a:rPr lang="en-US" sz="2400" dirty="0" smtClean="0">
                <a:solidFill>
                  <a:prstClr val="black"/>
                </a:solidFill>
                <a:latin typeface="Century Gothic"/>
                <a:cs typeface="Century Gothic"/>
              </a:rPr>
              <a:t>Generating data is no longer the bottleneck, understanding it is</a:t>
            </a:r>
          </a:p>
          <a:p>
            <a:pPr marL="800100" lvl="1" indent="-342900">
              <a:spcAft>
                <a:spcPts val="600"/>
              </a:spcAft>
              <a:buFont typeface="Arial"/>
              <a:buChar char="•"/>
            </a:pPr>
            <a:r>
              <a:rPr lang="en-US" sz="2400" dirty="0" smtClean="0">
                <a:solidFill>
                  <a:prstClr val="black"/>
                </a:solidFill>
                <a:latin typeface="Century Gothic"/>
                <a:cs typeface="Century Gothic"/>
              </a:rPr>
              <a:t>Bioinformatics types should be in high demand in the near future</a:t>
            </a:r>
            <a:endParaRPr lang="en-US" sz="2400" dirty="0">
              <a:solidFill>
                <a:prstClr val="black"/>
              </a:solidFill>
              <a:latin typeface="Century Gothic"/>
              <a:cs typeface="Century Gothic"/>
            </a:endParaRPr>
          </a:p>
        </p:txBody>
      </p:sp>
    </p:spTree>
    <p:extLst>
      <p:ext uri="{BB962C8B-B14F-4D97-AF65-F5344CB8AC3E}">
        <p14:creationId xmlns:p14="http://schemas.microsoft.com/office/powerpoint/2010/main" val="3576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33299853"/>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84821873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3383</TotalTime>
  <Words>3513</Words>
  <Application>Microsoft Office PowerPoint</Application>
  <PresentationFormat>On-screen Show (4:3)</PresentationFormat>
  <Paragraphs>820</Paragraphs>
  <Slides>81</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81</vt:i4>
      </vt:variant>
    </vt:vector>
  </HeadingPairs>
  <TitlesOfParts>
    <vt:vector size="94" baseType="lpstr">
      <vt:lpstr>Arial</vt:lpstr>
      <vt:lpstr>Calibri</vt:lpstr>
      <vt:lpstr>Century Gothic</vt:lpstr>
      <vt:lpstr>Courier</vt:lpstr>
      <vt:lpstr>Gill Sans MT</vt:lpstr>
      <vt:lpstr>Helvetica</vt:lpstr>
      <vt:lpstr>Lucida Console</vt:lpstr>
      <vt:lpstr>Myriad Pro</vt:lpstr>
      <vt:lpstr>Verdana</vt:lpstr>
      <vt:lpstr>Wingdings 2</vt:lpstr>
      <vt:lpstr>Office Theme</vt:lpstr>
      <vt:lpstr>1_Office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Shotgun Genome Sequencing</vt:lpstr>
      <vt:lpstr>Shotgun Genome Sequencing</vt:lpstr>
      <vt:lpstr>All the King’s horses and all the King’s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Sanger Sequencing Reactions</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 Output</vt:lpstr>
      <vt:lpstr>Sanger Throughput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 Torrent Sequencing</vt:lpstr>
      <vt:lpstr>Ion Torrent Sequencing</vt:lpstr>
      <vt:lpstr>Ion Torrent Sequencing</vt:lpstr>
      <vt:lpstr>Ion Torrent Sequencing</vt:lpstr>
      <vt:lpstr>Ion Torrent Sequencing</vt:lpstr>
      <vt:lpstr>Illumina Sequencing</vt:lpstr>
      <vt:lpstr>Next-Gen Sequencing</vt:lpstr>
      <vt:lpstr>PowerPoint Presentation</vt:lpstr>
      <vt:lpstr>PowerPoint Presentation</vt:lpstr>
      <vt:lpstr>PowerPoint Presentation</vt:lpstr>
      <vt:lpstr>PowerPoint Presentation</vt:lpstr>
      <vt:lpstr>Single Molecule Sequencing</vt:lpstr>
      <vt:lpstr>PowerPoint Presentation</vt:lpstr>
      <vt:lpstr>PowerPoint Presentation</vt:lpstr>
      <vt:lpstr>PowerPoint Presentation</vt:lpstr>
      <vt:lpstr>PowerPoint Presentation</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Russell</dc:creator>
  <cp:lastModifiedBy>David Rocke</cp:lastModifiedBy>
  <cp:revision>114</cp:revision>
  <dcterms:created xsi:type="dcterms:W3CDTF">2011-12-15T03:15:48Z</dcterms:created>
  <dcterms:modified xsi:type="dcterms:W3CDTF">2015-04-27T22:34:46Z</dcterms:modified>
</cp:coreProperties>
</file>